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1"/>
  </p:notesMasterIdLst>
  <p:handoutMasterIdLst>
    <p:handoutMasterId r:id="rId152"/>
  </p:handoutMasterIdLst>
  <p:sldIdLst>
    <p:sldId id="481" r:id="rId2"/>
    <p:sldId id="331" r:id="rId3"/>
    <p:sldId id="348" r:id="rId4"/>
    <p:sldId id="349" r:id="rId5"/>
    <p:sldId id="350" r:id="rId6"/>
    <p:sldId id="351" r:id="rId7"/>
    <p:sldId id="352" r:id="rId8"/>
    <p:sldId id="353" r:id="rId9"/>
    <p:sldId id="347" r:id="rId10"/>
    <p:sldId id="333" r:id="rId11"/>
    <p:sldId id="334" r:id="rId12"/>
    <p:sldId id="335" r:id="rId13"/>
    <p:sldId id="336" r:id="rId14"/>
    <p:sldId id="337" r:id="rId15"/>
    <p:sldId id="338" r:id="rId16"/>
    <p:sldId id="432" r:id="rId17"/>
    <p:sldId id="434" r:id="rId18"/>
    <p:sldId id="433" r:id="rId19"/>
    <p:sldId id="436" r:id="rId20"/>
    <p:sldId id="435" r:id="rId21"/>
    <p:sldId id="437" r:id="rId22"/>
    <p:sldId id="438" r:id="rId23"/>
    <p:sldId id="439" r:id="rId24"/>
    <p:sldId id="354" r:id="rId25"/>
    <p:sldId id="339" r:id="rId26"/>
    <p:sldId id="340" r:id="rId27"/>
    <p:sldId id="341" r:id="rId28"/>
    <p:sldId id="342" r:id="rId29"/>
    <p:sldId id="343" r:id="rId30"/>
    <p:sldId id="344" r:id="rId31"/>
    <p:sldId id="345" r:id="rId32"/>
    <p:sldId id="346" r:id="rId33"/>
    <p:sldId id="443" r:id="rId34"/>
    <p:sldId id="442" r:id="rId35"/>
    <p:sldId id="441" r:id="rId36"/>
    <p:sldId id="440" r:id="rId37"/>
    <p:sldId id="444" r:id="rId38"/>
    <p:sldId id="447" r:id="rId39"/>
    <p:sldId id="446" r:id="rId40"/>
    <p:sldId id="445" r:id="rId41"/>
    <p:sldId id="448" r:id="rId42"/>
    <p:sldId id="450" r:id="rId43"/>
    <p:sldId id="449" r:id="rId44"/>
    <p:sldId id="451" r:id="rId45"/>
    <p:sldId id="452" r:id="rId46"/>
    <p:sldId id="453" r:id="rId47"/>
    <p:sldId id="454" r:id="rId48"/>
    <p:sldId id="456" r:id="rId49"/>
    <p:sldId id="455" r:id="rId50"/>
    <p:sldId id="457" r:id="rId51"/>
    <p:sldId id="355" r:id="rId52"/>
    <p:sldId id="356" r:id="rId53"/>
    <p:sldId id="357" r:id="rId54"/>
    <p:sldId id="358" r:id="rId55"/>
    <p:sldId id="359" r:id="rId56"/>
    <p:sldId id="360" r:id="rId57"/>
    <p:sldId id="361" r:id="rId58"/>
    <p:sldId id="362" r:id="rId59"/>
    <p:sldId id="363" r:id="rId60"/>
    <p:sldId id="364" r:id="rId61"/>
    <p:sldId id="365" r:id="rId62"/>
    <p:sldId id="366" r:id="rId63"/>
    <p:sldId id="367" r:id="rId64"/>
    <p:sldId id="368" r:id="rId65"/>
    <p:sldId id="369" r:id="rId66"/>
    <p:sldId id="370" r:id="rId67"/>
    <p:sldId id="371" r:id="rId68"/>
    <p:sldId id="390" r:id="rId69"/>
    <p:sldId id="391" r:id="rId70"/>
    <p:sldId id="392" r:id="rId71"/>
    <p:sldId id="393" r:id="rId72"/>
    <p:sldId id="394" r:id="rId73"/>
    <p:sldId id="395" r:id="rId74"/>
    <p:sldId id="396" r:id="rId75"/>
    <p:sldId id="397" r:id="rId76"/>
    <p:sldId id="398" r:id="rId77"/>
    <p:sldId id="399" r:id="rId78"/>
    <p:sldId id="400" r:id="rId79"/>
    <p:sldId id="401" r:id="rId80"/>
    <p:sldId id="402" r:id="rId81"/>
    <p:sldId id="403" r:id="rId82"/>
    <p:sldId id="404" r:id="rId83"/>
    <p:sldId id="405" r:id="rId84"/>
    <p:sldId id="406" r:id="rId85"/>
    <p:sldId id="407" r:id="rId86"/>
    <p:sldId id="408" r:id="rId87"/>
    <p:sldId id="409" r:id="rId88"/>
    <p:sldId id="410" r:id="rId89"/>
    <p:sldId id="411" r:id="rId90"/>
    <p:sldId id="412" r:id="rId91"/>
    <p:sldId id="414" r:id="rId92"/>
    <p:sldId id="413" r:id="rId93"/>
    <p:sldId id="417" r:id="rId94"/>
    <p:sldId id="416" r:id="rId95"/>
    <p:sldId id="415" r:id="rId96"/>
    <p:sldId id="418" r:id="rId97"/>
    <p:sldId id="421" r:id="rId98"/>
    <p:sldId id="420" r:id="rId99"/>
    <p:sldId id="419" r:id="rId100"/>
    <p:sldId id="423" r:id="rId101"/>
    <p:sldId id="424" r:id="rId102"/>
    <p:sldId id="422" r:id="rId103"/>
    <p:sldId id="426" r:id="rId104"/>
    <p:sldId id="425" r:id="rId105"/>
    <p:sldId id="427" r:id="rId106"/>
    <p:sldId id="429" r:id="rId107"/>
    <p:sldId id="428" r:id="rId108"/>
    <p:sldId id="431" r:id="rId109"/>
    <p:sldId id="430" r:id="rId110"/>
    <p:sldId id="372" r:id="rId111"/>
    <p:sldId id="373" r:id="rId112"/>
    <p:sldId id="374" r:id="rId113"/>
    <p:sldId id="375" r:id="rId114"/>
    <p:sldId id="376" r:id="rId115"/>
    <p:sldId id="377" r:id="rId116"/>
    <p:sldId id="378" r:id="rId117"/>
    <p:sldId id="379" r:id="rId118"/>
    <p:sldId id="380" r:id="rId119"/>
    <p:sldId id="381" r:id="rId120"/>
    <p:sldId id="382" r:id="rId121"/>
    <p:sldId id="383" r:id="rId122"/>
    <p:sldId id="384" r:id="rId123"/>
    <p:sldId id="385" r:id="rId124"/>
    <p:sldId id="386" r:id="rId125"/>
    <p:sldId id="387" r:id="rId126"/>
    <p:sldId id="388" r:id="rId127"/>
    <p:sldId id="389" r:id="rId128"/>
    <p:sldId id="459" r:id="rId129"/>
    <p:sldId id="460" r:id="rId130"/>
    <p:sldId id="461" r:id="rId131"/>
    <p:sldId id="462" r:id="rId132"/>
    <p:sldId id="463" r:id="rId133"/>
    <p:sldId id="464" r:id="rId134"/>
    <p:sldId id="465" r:id="rId135"/>
    <p:sldId id="466" r:id="rId136"/>
    <p:sldId id="467" r:id="rId137"/>
    <p:sldId id="468" r:id="rId138"/>
    <p:sldId id="469" r:id="rId139"/>
    <p:sldId id="470" r:id="rId140"/>
    <p:sldId id="471" r:id="rId141"/>
    <p:sldId id="472" r:id="rId142"/>
    <p:sldId id="473" r:id="rId143"/>
    <p:sldId id="474" r:id="rId144"/>
    <p:sldId id="475" r:id="rId145"/>
    <p:sldId id="476" r:id="rId146"/>
    <p:sldId id="477" r:id="rId147"/>
    <p:sldId id="478" r:id="rId148"/>
    <p:sldId id="479" r:id="rId149"/>
    <p:sldId id="480" r:id="rId1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84" autoAdjust="0"/>
  </p:normalViewPr>
  <p:slideViewPr>
    <p:cSldViewPr>
      <p:cViewPr varScale="1">
        <p:scale>
          <a:sx n="76" d="100"/>
          <a:sy n="76" d="100"/>
        </p:scale>
        <p:origin x="123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notesMaster" Target="notesMasters/notesMaster1.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4" Type="http://schemas.openxmlformats.org/officeDocument/2006/relationships/image" Target="../media/image35.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image" Target="../media/image40.wmf"/><Relationship Id="rId1" Type="http://schemas.openxmlformats.org/officeDocument/2006/relationships/image" Target="../media/image39.wmf"/><Relationship Id="rId6" Type="http://schemas.openxmlformats.org/officeDocument/2006/relationships/image" Target="../media/image44.wmf"/><Relationship Id="rId5" Type="http://schemas.openxmlformats.org/officeDocument/2006/relationships/image" Target="../media/image43.wmf"/><Relationship Id="rId4" Type="http://schemas.openxmlformats.org/officeDocument/2006/relationships/image" Target="../media/image42.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9.wmf"/><Relationship Id="rId1" Type="http://schemas.openxmlformats.org/officeDocument/2006/relationships/image" Target="../media/image68.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 Id="rId4" Type="http://schemas.openxmlformats.org/officeDocument/2006/relationships/image" Target="../media/image76.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 Id="rId4" Type="http://schemas.openxmlformats.org/officeDocument/2006/relationships/image" Target="../media/image83.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image" Target="../media/image85.wmf"/><Relationship Id="rId1" Type="http://schemas.openxmlformats.org/officeDocument/2006/relationships/image" Target="../media/image84.wmf"/><Relationship Id="rId4" Type="http://schemas.openxmlformats.org/officeDocument/2006/relationships/image" Target="../media/image87.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image" Target="../media/image89.wmf"/><Relationship Id="rId1" Type="http://schemas.openxmlformats.org/officeDocument/2006/relationships/image" Target="../media/image8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image" Target="../media/image91.wmf"/><Relationship Id="rId4" Type="http://schemas.openxmlformats.org/officeDocument/2006/relationships/image" Target="../media/image94.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48.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51.wmf"/><Relationship Id="rId2" Type="http://schemas.openxmlformats.org/officeDocument/2006/relationships/image" Target="../media/image150.wmf"/><Relationship Id="rId1" Type="http://schemas.openxmlformats.org/officeDocument/2006/relationships/image" Target="../media/image149.wmf"/><Relationship Id="rId4" Type="http://schemas.openxmlformats.org/officeDocument/2006/relationships/image" Target="../media/image152.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154.wmf"/><Relationship Id="rId1" Type="http://schemas.openxmlformats.org/officeDocument/2006/relationships/image" Target="../media/image153.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image" Target="../media/image155.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159.wmf"/><Relationship Id="rId1" Type="http://schemas.openxmlformats.org/officeDocument/2006/relationships/image" Target="../media/image158.w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61.wmf"/><Relationship Id="rId1" Type="http://schemas.openxmlformats.org/officeDocument/2006/relationships/image" Target="../media/image160.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63.wmf"/><Relationship Id="rId2" Type="http://schemas.openxmlformats.org/officeDocument/2006/relationships/image" Target="../media/image162.wmf"/><Relationship Id="rId1" Type="http://schemas.openxmlformats.org/officeDocument/2006/relationships/image" Target="../media/image161.wmf"/><Relationship Id="rId5" Type="http://schemas.openxmlformats.org/officeDocument/2006/relationships/image" Target="../media/image165.wmf"/><Relationship Id="rId4" Type="http://schemas.openxmlformats.org/officeDocument/2006/relationships/image" Target="../media/image164.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68.wmf"/><Relationship Id="rId2" Type="http://schemas.openxmlformats.org/officeDocument/2006/relationships/image" Target="../media/image167.wmf"/><Relationship Id="rId1" Type="http://schemas.openxmlformats.org/officeDocument/2006/relationships/image" Target="../media/image166.wmf"/><Relationship Id="rId4" Type="http://schemas.openxmlformats.org/officeDocument/2006/relationships/image" Target="../media/image16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72.wmf"/><Relationship Id="rId2" Type="http://schemas.openxmlformats.org/officeDocument/2006/relationships/image" Target="../media/image171.wmf"/><Relationship Id="rId1" Type="http://schemas.openxmlformats.org/officeDocument/2006/relationships/image" Target="../media/image170.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74.wmf"/><Relationship Id="rId2" Type="http://schemas.openxmlformats.org/officeDocument/2006/relationships/image" Target="../media/image173.wmf"/><Relationship Id="rId1" Type="http://schemas.openxmlformats.org/officeDocument/2006/relationships/image" Target="../media/image172.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176.wmf"/><Relationship Id="rId1" Type="http://schemas.openxmlformats.org/officeDocument/2006/relationships/image" Target="../media/image175.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179.wmf"/><Relationship Id="rId2" Type="http://schemas.openxmlformats.org/officeDocument/2006/relationships/image" Target="../media/image178.wmf"/><Relationship Id="rId1" Type="http://schemas.openxmlformats.org/officeDocument/2006/relationships/image" Target="../media/image177.wmf"/><Relationship Id="rId4" Type="http://schemas.openxmlformats.org/officeDocument/2006/relationships/image" Target="../media/image180.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182.wmf"/><Relationship Id="rId1" Type="http://schemas.openxmlformats.org/officeDocument/2006/relationships/image" Target="../media/image18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83.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89.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292.wmf"/><Relationship Id="rId2" Type="http://schemas.openxmlformats.org/officeDocument/2006/relationships/image" Target="../media/image291.wmf"/><Relationship Id="rId1" Type="http://schemas.openxmlformats.org/officeDocument/2006/relationships/image" Target="../media/image290.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93.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296.wmf"/><Relationship Id="rId2" Type="http://schemas.openxmlformats.org/officeDocument/2006/relationships/image" Target="../media/image295.wmf"/><Relationship Id="rId1" Type="http://schemas.openxmlformats.org/officeDocument/2006/relationships/image" Target="../media/image294.wmf"/><Relationship Id="rId4" Type="http://schemas.openxmlformats.org/officeDocument/2006/relationships/image" Target="../media/image29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299.wmf"/><Relationship Id="rId2" Type="http://schemas.openxmlformats.org/officeDocument/2006/relationships/image" Target="../media/image298.wmf"/><Relationship Id="rId1" Type="http://schemas.openxmlformats.org/officeDocument/2006/relationships/image" Target="../media/image297.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302.wmf"/><Relationship Id="rId2" Type="http://schemas.openxmlformats.org/officeDocument/2006/relationships/image" Target="../media/image301.wmf"/><Relationship Id="rId1" Type="http://schemas.openxmlformats.org/officeDocument/2006/relationships/image" Target="../media/image300.wmf"/><Relationship Id="rId4" Type="http://schemas.openxmlformats.org/officeDocument/2006/relationships/image" Target="../media/image303.w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305.wmf"/><Relationship Id="rId2" Type="http://schemas.openxmlformats.org/officeDocument/2006/relationships/image" Target="../media/image304.wmf"/><Relationship Id="rId1" Type="http://schemas.openxmlformats.org/officeDocument/2006/relationships/image" Target="../media/image303.wmf"/><Relationship Id="rId4" Type="http://schemas.openxmlformats.org/officeDocument/2006/relationships/image" Target="../media/image306.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307.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308.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311.wmf"/><Relationship Id="rId2" Type="http://schemas.openxmlformats.org/officeDocument/2006/relationships/image" Target="../media/image310.wmf"/><Relationship Id="rId1" Type="http://schemas.openxmlformats.org/officeDocument/2006/relationships/image" Target="../media/image309.w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314.wmf"/><Relationship Id="rId2" Type="http://schemas.openxmlformats.org/officeDocument/2006/relationships/image" Target="../media/image313.wmf"/><Relationship Id="rId1" Type="http://schemas.openxmlformats.org/officeDocument/2006/relationships/image" Target="../media/image312.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315.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316.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319.wmf"/><Relationship Id="rId2" Type="http://schemas.openxmlformats.org/officeDocument/2006/relationships/image" Target="../media/image318.wmf"/><Relationship Id="rId1" Type="http://schemas.openxmlformats.org/officeDocument/2006/relationships/image" Target="../media/image317.wmf"/><Relationship Id="rId4" Type="http://schemas.openxmlformats.org/officeDocument/2006/relationships/image" Target="../media/image3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5" Type="http://schemas.openxmlformats.org/officeDocument/2006/relationships/image" Target="../media/image22.wmf"/><Relationship Id="rId4" Type="http://schemas.openxmlformats.org/officeDocument/2006/relationships/image" Target="../media/image21.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CC058C19-AEC6-44B0-8BC1-60D2B93B393D}" type="datetimeFigureOut">
              <a:rPr lang="en-US"/>
              <a:pPr>
                <a:defRPr/>
              </a:pPr>
              <a:t>7/2/2023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2DD506E-7E25-46F1-9EE5-7F16290558DB}" type="slidenum">
              <a:rPr lang="en-US"/>
              <a:pPr>
                <a:defRPr/>
              </a:pPr>
              <a:t>‹#›</a:t>
            </a:fld>
            <a:endParaRPr lang="en-US"/>
          </a:p>
        </p:txBody>
      </p:sp>
    </p:spTree>
    <p:extLst>
      <p:ext uri="{BB962C8B-B14F-4D97-AF65-F5344CB8AC3E}">
        <p14:creationId xmlns:p14="http://schemas.microsoft.com/office/powerpoint/2010/main" val="786348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B0701524-F142-4EA3-8A31-2F49835B4ABF}" type="datetimeFigureOut">
              <a:rPr lang="en-US"/>
              <a:pPr>
                <a:defRPr/>
              </a:pPr>
              <a:t>7/2/2023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2B9258E-0020-496A-9744-A753B61DABB6}" type="slidenum">
              <a:rPr lang="en-US"/>
              <a:pPr>
                <a:defRPr/>
              </a:pPr>
              <a:t>‹#›</a:t>
            </a:fld>
            <a:endParaRPr lang="en-US"/>
          </a:p>
        </p:txBody>
      </p:sp>
    </p:spTree>
    <p:extLst>
      <p:ext uri="{BB962C8B-B14F-4D97-AF65-F5344CB8AC3E}">
        <p14:creationId xmlns:p14="http://schemas.microsoft.com/office/powerpoint/2010/main" val="7251749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B9258E-0020-496A-9744-A753B61DABB6}" type="slidenum">
              <a:rPr lang="en-US" smtClean="0"/>
              <a:pPr>
                <a:defRPr/>
              </a:pPr>
              <a:t>1</a:t>
            </a:fld>
            <a:endParaRPr lang="en-US"/>
          </a:p>
        </p:txBody>
      </p:sp>
    </p:spTree>
    <p:extLst>
      <p:ext uri="{BB962C8B-B14F-4D97-AF65-F5344CB8AC3E}">
        <p14:creationId xmlns:p14="http://schemas.microsoft.com/office/powerpoint/2010/main" val="54447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B9258E-0020-496A-9744-A753B61DABB6}" type="slidenum">
              <a:rPr lang="en-US" smtClean="0"/>
              <a:pPr>
                <a:defRPr/>
              </a:pPr>
              <a:t>2</a:t>
            </a:fld>
            <a:endParaRPr lang="en-US"/>
          </a:p>
        </p:txBody>
      </p:sp>
    </p:spTree>
    <p:extLst>
      <p:ext uri="{BB962C8B-B14F-4D97-AF65-F5344CB8AC3E}">
        <p14:creationId xmlns:p14="http://schemas.microsoft.com/office/powerpoint/2010/main" val="374358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2B9258E-0020-496A-9744-A753B61DABB6}" type="slidenum">
              <a:rPr lang="en-US" smtClean="0"/>
              <a:pPr>
                <a:defRPr/>
              </a:pPr>
              <a:t>9</a:t>
            </a:fld>
            <a:endParaRPr lang="en-US"/>
          </a:p>
        </p:txBody>
      </p:sp>
    </p:spTree>
    <p:extLst>
      <p:ext uri="{BB962C8B-B14F-4D97-AF65-F5344CB8AC3E}">
        <p14:creationId xmlns:p14="http://schemas.microsoft.com/office/powerpoint/2010/main" val="123242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2B9258E-0020-496A-9744-A753B61DABB6}" type="slidenum">
              <a:rPr lang="en-US" smtClean="0"/>
              <a:pPr>
                <a:defRPr/>
              </a:pPr>
              <a:t>149</a:t>
            </a:fld>
            <a:endParaRPr lang="en-US"/>
          </a:p>
        </p:txBody>
      </p:sp>
    </p:spTree>
    <p:extLst>
      <p:ext uri="{BB962C8B-B14F-4D97-AF65-F5344CB8AC3E}">
        <p14:creationId xmlns:p14="http://schemas.microsoft.com/office/powerpoint/2010/main" val="3745961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5FA5A61A-BE6A-4F06-990E-9878D9C3A53F}"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3CC0A78-60D9-468E-88CF-D3AAE9E54B56}" type="slidenum">
              <a:rPr lang="en-US" smtClean="0"/>
              <a:pPr>
                <a:defRPr/>
              </a:pPr>
              <a:t>‹#›</a:t>
            </a:fld>
            <a:endParaRPr lang="en-US"/>
          </a:p>
        </p:txBody>
      </p:sp>
    </p:spTree>
    <p:extLst>
      <p:ext uri="{BB962C8B-B14F-4D97-AF65-F5344CB8AC3E}">
        <p14:creationId xmlns:p14="http://schemas.microsoft.com/office/powerpoint/2010/main" val="2503801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11716054-5883-4DA8-BE1E-7609139B2CF4}"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3BEBD-6A47-4DE3-89E5-CB157F419210}" type="slidenum">
              <a:rPr lang="en-US" smtClean="0"/>
              <a:pPr>
                <a:defRPr/>
              </a:pPr>
              <a:t>‹#›</a:t>
            </a:fld>
            <a:endParaRPr lang="en-US"/>
          </a:p>
        </p:txBody>
      </p:sp>
    </p:spTree>
    <p:extLst>
      <p:ext uri="{BB962C8B-B14F-4D97-AF65-F5344CB8AC3E}">
        <p14:creationId xmlns:p14="http://schemas.microsoft.com/office/powerpoint/2010/main" val="235299724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11716054-5883-4DA8-BE1E-7609139B2CF4}"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3BEBD-6A47-4DE3-89E5-CB157F419210}"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576810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11716054-5883-4DA8-BE1E-7609139B2CF4}"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3BEBD-6A47-4DE3-89E5-CB157F419210}" type="slidenum">
              <a:rPr lang="en-US" smtClean="0"/>
              <a:pPr>
                <a:defRPr/>
              </a:pPr>
              <a:t>‹#›</a:t>
            </a:fld>
            <a:endParaRPr lang="en-US"/>
          </a:p>
        </p:txBody>
      </p:sp>
    </p:spTree>
    <p:extLst>
      <p:ext uri="{BB962C8B-B14F-4D97-AF65-F5344CB8AC3E}">
        <p14:creationId xmlns:p14="http://schemas.microsoft.com/office/powerpoint/2010/main" val="18049351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11716054-5883-4DA8-BE1E-7609139B2CF4}"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3BEBD-6A47-4DE3-89E5-CB157F419210}"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39427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11716054-5883-4DA8-BE1E-7609139B2CF4}"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03BEBD-6A47-4DE3-89E5-CB157F419210}" type="slidenum">
              <a:rPr lang="en-US" smtClean="0"/>
              <a:pPr>
                <a:defRPr/>
              </a:pPr>
              <a:t>‹#›</a:t>
            </a:fld>
            <a:endParaRPr lang="en-US"/>
          </a:p>
        </p:txBody>
      </p:sp>
    </p:spTree>
    <p:extLst>
      <p:ext uri="{BB962C8B-B14F-4D97-AF65-F5344CB8AC3E}">
        <p14:creationId xmlns:p14="http://schemas.microsoft.com/office/powerpoint/2010/main" val="260940766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6C5215D2-C2B2-4730-B72B-9EFB3735F91C}"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AC07326-2AA0-4274-ADA4-EF4437DD4665}" type="slidenum">
              <a:rPr lang="en-US" smtClean="0"/>
              <a:pPr>
                <a:defRPr/>
              </a:pPr>
              <a:t>‹#›</a:t>
            </a:fld>
            <a:endParaRPr lang="en-US"/>
          </a:p>
        </p:txBody>
      </p:sp>
    </p:spTree>
    <p:extLst>
      <p:ext uri="{BB962C8B-B14F-4D97-AF65-F5344CB8AC3E}">
        <p14:creationId xmlns:p14="http://schemas.microsoft.com/office/powerpoint/2010/main" val="2410997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BFB0CEF0-EF98-46A2-9F9D-352F73F5B2A6}"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D80DFB9-20BD-470D-BD56-29CDC6D84BE4}" type="slidenum">
              <a:rPr lang="en-US" smtClean="0"/>
              <a:pPr>
                <a:defRPr/>
              </a:pPr>
              <a:t>‹#›</a:t>
            </a:fld>
            <a:endParaRPr lang="en-US"/>
          </a:p>
        </p:txBody>
      </p:sp>
    </p:spTree>
    <p:extLst>
      <p:ext uri="{BB962C8B-B14F-4D97-AF65-F5344CB8AC3E}">
        <p14:creationId xmlns:p14="http://schemas.microsoft.com/office/powerpoint/2010/main" val="503771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4332F156-2424-4F0F-964D-799917DED4E5}"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F655414-6672-41AB-82F1-E9A73B8F4608}" type="slidenum">
              <a:rPr lang="en-US" smtClean="0"/>
              <a:pPr>
                <a:defRPr/>
              </a:pPr>
              <a:t>‹#›</a:t>
            </a:fld>
            <a:endParaRPr lang="en-US"/>
          </a:p>
        </p:txBody>
      </p:sp>
    </p:spTree>
    <p:extLst>
      <p:ext uri="{BB962C8B-B14F-4D97-AF65-F5344CB8AC3E}">
        <p14:creationId xmlns:p14="http://schemas.microsoft.com/office/powerpoint/2010/main" val="83999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2BE8F7B1-52DD-4594-8434-4B5ED5EC52E1}" type="datetime1">
              <a:rPr lang="en-US" smtClean="0"/>
              <a:pPr>
                <a:defRPr/>
              </a:pPr>
              <a:t>7/2/2023</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C3AE9E5-FB45-4EA9-8B7D-69CD170D70A8}" type="slidenum">
              <a:rPr lang="en-US" smtClean="0"/>
              <a:pPr>
                <a:defRPr/>
              </a:pPr>
              <a:t>‹#›</a:t>
            </a:fld>
            <a:endParaRPr lang="en-US"/>
          </a:p>
        </p:txBody>
      </p:sp>
    </p:spTree>
    <p:extLst>
      <p:ext uri="{BB962C8B-B14F-4D97-AF65-F5344CB8AC3E}">
        <p14:creationId xmlns:p14="http://schemas.microsoft.com/office/powerpoint/2010/main" val="2695576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35D2526A-4CB6-4E05-B522-A171B4696E0A}" type="datetime1">
              <a:rPr lang="en-US" smtClean="0"/>
              <a:pPr>
                <a:defRPr/>
              </a:pPr>
              <a:t>7/2/2023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3395B8A-9DFB-4759-B215-A0C22893349D}" type="slidenum">
              <a:rPr lang="en-US" smtClean="0"/>
              <a:pPr>
                <a:defRPr/>
              </a:pPr>
              <a:t>‹#›</a:t>
            </a:fld>
            <a:endParaRPr lang="en-US"/>
          </a:p>
        </p:txBody>
      </p:sp>
    </p:spTree>
    <p:extLst>
      <p:ext uri="{BB962C8B-B14F-4D97-AF65-F5344CB8AC3E}">
        <p14:creationId xmlns:p14="http://schemas.microsoft.com/office/powerpoint/2010/main" val="3949141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3CCBFC31-E995-4509-A7A1-B2203587973D}" type="datetime1">
              <a:rPr lang="en-US" smtClean="0"/>
              <a:pPr>
                <a:defRPr/>
              </a:pPr>
              <a:t>7/2/2023</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EE8267B0-220F-4FCD-9DCF-323ED5CE151A}" type="slidenum">
              <a:rPr lang="en-US" smtClean="0"/>
              <a:pPr>
                <a:defRPr/>
              </a:pPr>
              <a:t>‹#›</a:t>
            </a:fld>
            <a:endParaRPr lang="en-US"/>
          </a:p>
        </p:txBody>
      </p:sp>
    </p:spTree>
    <p:extLst>
      <p:ext uri="{BB962C8B-B14F-4D97-AF65-F5344CB8AC3E}">
        <p14:creationId xmlns:p14="http://schemas.microsoft.com/office/powerpoint/2010/main" val="1272511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D96B5A77-6BDA-4C56-A483-F3AE8A9882CE}" type="datetime1">
              <a:rPr lang="en-US" smtClean="0"/>
              <a:pPr>
                <a:defRPr/>
              </a:pPr>
              <a:t>7/2/2023</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3D50F0E-F7E6-4E50-A448-8303AAF670A6}" type="slidenum">
              <a:rPr lang="en-US" smtClean="0"/>
              <a:pPr>
                <a:defRPr/>
              </a:pPr>
              <a:t>‹#›</a:t>
            </a:fld>
            <a:endParaRPr lang="en-US"/>
          </a:p>
        </p:txBody>
      </p:sp>
    </p:spTree>
    <p:extLst>
      <p:ext uri="{BB962C8B-B14F-4D97-AF65-F5344CB8AC3E}">
        <p14:creationId xmlns:p14="http://schemas.microsoft.com/office/powerpoint/2010/main" val="399441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E035116-4E70-4390-B975-410FF382A626}" type="datetime1">
              <a:rPr lang="en-US" smtClean="0"/>
              <a:pPr>
                <a:defRPr/>
              </a:pPr>
              <a:t>7/2/2023</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BA01C20-091A-4197-A9FB-750B40AF1EC6}" type="slidenum">
              <a:rPr lang="en-US" smtClean="0"/>
              <a:pPr>
                <a:defRPr/>
              </a:pPr>
              <a:t>‹#›</a:t>
            </a:fld>
            <a:endParaRPr lang="en-US"/>
          </a:p>
        </p:txBody>
      </p:sp>
    </p:spTree>
    <p:extLst>
      <p:ext uri="{BB962C8B-B14F-4D97-AF65-F5344CB8AC3E}">
        <p14:creationId xmlns:p14="http://schemas.microsoft.com/office/powerpoint/2010/main" val="3328590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5A91B3D5-0C22-4A19-A289-62B0EA66DE67}" type="datetime1">
              <a:rPr lang="en-US" smtClean="0"/>
              <a:pPr>
                <a:defRPr/>
              </a:pPr>
              <a:t>7/2/2023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1027EFF-F298-4F87-BA5B-624175FCC29F}" type="slidenum">
              <a:rPr lang="en-US" smtClean="0"/>
              <a:pPr>
                <a:defRPr/>
              </a:pPr>
              <a:t>‹#›</a:t>
            </a:fld>
            <a:endParaRPr lang="en-US"/>
          </a:p>
        </p:txBody>
      </p:sp>
    </p:spTree>
    <p:extLst>
      <p:ext uri="{BB962C8B-B14F-4D97-AF65-F5344CB8AC3E}">
        <p14:creationId xmlns:p14="http://schemas.microsoft.com/office/powerpoint/2010/main" val="287420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65087A8D-D53C-49D3-83E9-0B144D655D2C}" type="datetime1">
              <a:rPr lang="en-US" smtClean="0"/>
              <a:pPr>
                <a:defRPr/>
              </a:pPr>
              <a:t>7/2/2023</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B9B6D60-8EFA-4D10-9856-A82065AB8D15}" type="slidenum">
              <a:rPr lang="en-US" smtClean="0"/>
              <a:pPr>
                <a:defRPr/>
              </a:pPr>
              <a:t>‹#›</a:t>
            </a:fld>
            <a:endParaRPr lang="en-US"/>
          </a:p>
        </p:txBody>
      </p:sp>
    </p:spTree>
    <p:extLst>
      <p:ext uri="{BB962C8B-B14F-4D97-AF65-F5344CB8AC3E}">
        <p14:creationId xmlns:p14="http://schemas.microsoft.com/office/powerpoint/2010/main" val="2241332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11716054-5883-4DA8-BE1E-7609139B2CF4}" type="datetime1">
              <a:rPr lang="en-US" smtClean="0"/>
              <a:pPr>
                <a:defRPr/>
              </a:pPr>
              <a:t>7/2/2023</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5503BEBD-6A47-4DE3-89E5-CB157F419210}" type="slidenum">
              <a:rPr lang="en-US" smtClean="0"/>
              <a:pPr>
                <a:defRPr/>
              </a:pPr>
              <a:t>‹#›</a:t>
            </a:fld>
            <a:endParaRPr lang="en-US"/>
          </a:p>
        </p:txBody>
      </p:sp>
    </p:spTree>
    <p:extLst>
      <p:ext uri="{BB962C8B-B14F-4D97-AF65-F5344CB8AC3E}">
        <p14:creationId xmlns:p14="http://schemas.microsoft.com/office/powerpoint/2010/main" val="11896524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riharidc047@gmail.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4.wmf"/><Relationship Id="rId5" Type="http://schemas.openxmlformats.org/officeDocument/2006/relationships/oleObject" Target="../embeddings/oleObject23.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25.bin"/></Relationships>
</file>

<file path=ppt/slides/_rels/slide100.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9.png"/><Relationship Id="rId1" Type="http://schemas.openxmlformats.org/officeDocument/2006/relationships/slideLayout" Target="../slideLayouts/slideLayout7.xml"/><Relationship Id="rId4" Type="http://schemas.openxmlformats.org/officeDocument/2006/relationships/image" Target="../media/image271.png"/></Relationships>
</file>

<file path=ppt/slides/_rels/slide102.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2.png"/><Relationship Id="rId1" Type="http://schemas.openxmlformats.org/officeDocument/2006/relationships/slideLayout" Target="../slideLayouts/slideLayout7.xml"/><Relationship Id="rId4" Type="http://schemas.openxmlformats.org/officeDocument/2006/relationships/image" Target="../media/image274.png"/></Relationships>
</file>

<file path=ppt/slides/_rels/slide103.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image" Target="../media/image27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278.png"/><Relationship Id="rId2" Type="http://schemas.openxmlformats.org/officeDocument/2006/relationships/image" Target="../media/image277.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79.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image" Target="../media/image285.png"/><Relationship Id="rId1" Type="http://schemas.openxmlformats.org/officeDocument/2006/relationships/slideLayout" Target="../slideLayouts/slideLayout7.xml"/><Relationship Id="rId4" Type="http://schemas.openxmlformats.org/officeDocument/2006/relationships/image" Target="../media/image287.png"/></Relationships>
</file>

<file path=ppt/slides/_rels/slide109.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6.bin"/><Relationship Id="rId7"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8.wmf"/><Relationship Id="rId5" Type="http://schemas.openxmlformats.org/officeDocument/2006/relationships/oleObject" Target="../embeddings/oleObject27.bin"/><Relationship Id="rId4" Type="http://schemas.openxmlformats.org/officeDocument/2006/relationships/image" Target="../media/image27.wmf"/></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119.bin"/><Relationship Id="rId2" Type="http://schemas.openxmlformats.org/officeDocument/2006/relationships/slideLayout" Target="../slideLayouts/slideLayout7.xml"/><Relationship Id="rId1" Type="http://schemas.openxmlformats.org/officeDocument/2006/relationships/vmlDrawing" Target="../drawings/vmlDrawing36.vml"/><Relationship Id="rId4" Type="http://schemas.openxmlformats.org/officeDocument/2006/relationships/image" Target="../media/image289.wmf"/></Relationships>
</file>

<file path=ppt/slides/_rels/slide111.xml.rels><?xml version="1.0" encoding="UTF-8" standalone="yes"?>
<Relationships xmlns="http://schemas.openxmlformats.org/package/2006/relationships"><Relationship Id="rId8" Type="http://schemas.openxmlformats.org/officeDocument/2006/relationships/image" Target="../media/image292.wmf"/><Relationship Id="rId3" Type="http://schemas.openxmlformats.org/officeDocument/2006/relationships/oleObject" Target="../embeddings/oleObject120.bin"/><Relationship Id="rId7" Type="http://schemas.openxmlformats.org/officeDocument/2006/relationships/oleObject" Target="../embeddings/oleObject122.bin"/><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image" Target="../media/image291.wmf"/><Relationship Id="rId5" Type="http://schemas.openxmlformats.org/officeDocument/2006/relationships/oleObject" Target="../embeddings/oleObject121.bin"/><Relationship Id="rId4" Type="http://schemas.openxmlformats.org/officeDocument/2006/relationships/image" Target="../media/image290.wmf"/></Relationships>
</file>

<file path=ppt/slides/_rels/slide112.xml.rels><?xml version="1.0" encoding="UTF-8" standalone="yes"?>
<Relationships xmlns="http://schemas.openxmlformats.org/package/2006/relationships"><Relationship Id="rId3" Type="http://schemas.openxmlformats.org/officeDocument/2006/relationships/oleObject" Target="../embeddings/oleObject123.bin"/><Relationship Id="rId2" Type="http://schemas.openxmlformats.org/officeDocument/2006/relationships/slideLayout" Target="../slideLayouts/slideLayout7.xml"/><Relationship Id="rId1" Type="http://schemas.openxmlformats.org/officeDocument/2006/relationships/vmlDrawing" Target="../drawings/vmlDrawing38.vml"/><Relationship Id="rId5" Type="http://schemas.openxmlformats.org/officeDocument/2006/relationships/image" Target="../media/image1200.png"/><Relationship Id="rId4" Type="http://schemas.openxmlformats.org/officeDocument/2006/relationships/image" Target="../media/image293.wmf"/></Relationships>
</file>

<file path=ppt/slides/_rels/slide113.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image" Target="../media/image294.png"/><Relationship Id="rId1" Type="http://schemas.openxmlformats.org/officeDocument/2006/relationships/slideLayout" Target="../slideLayouts/slideLayout7.xml"/><Relationship Id="rId6" Type="http://schemas.openxmlformats.org/officeDocument/2006/relationships/image" Target="../media/image296.png"/><Relationship Id="rId5" Type="http://schemas.openxmlformats.org/officeDocument/2006/relationships/image" Target="../media/image1240.png"/><Relationship Id="rId4" Type="http://schemas.openxmlformats.org/officeDocument/2006/relationships/image" Target="../media/image1230.png"/></Relationships>
</file>

<file path=ppt/slides/_rels/slide114.xml.rels><?xml version="1.0" encoding="UTF-8" standalone="yes"?>
<Relationships xmlns="http://schemas.openxmlformats.org/package/2006/relationships"><Relationship Id="rId2" Type="http://schemas.openxmlformats.org/officeDocument/2006/relationships/image" Target="../media/image297.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8" Type="http://schemas.openxmlformats.org/officeDocument/2006/relationships/oleObject" Target="../embeddings/oleObject126.bin"/><Relationship Id="rId3" Type="http://schemas.openxmlformats.org/officeDocument/2006/relationships/oleObject" Target="../embeddings/oleObject124.bin"/><Relationship Id="rId7" Type="http://schemas.openxmlformats.org/officeDocument/2006/relationships/image" Target="../media/image1310.png"/><Relationship Id="rId12" Type="http://schemas.openxmlformats.org/officeDocument/2006/relationships/image" Target="../media/image1320.png"/><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295.wmf"/><Relationship Id="rId11" Type="http://schemas.openxmlformats.org/officeDocument/2006/relationships/image" Target="../media/image297.wmf"/><Relationship Id="rId5" Type="http://schemas.openxmlformats.org/officeDocument/2006/relationships/oleObject" Target="../embeddings/oleObject125.bin"/><Relationship Id="rId10" Type="http://schemas.openxmlformats.org/officeDocument/2006/relationships/oleObject" Target="../embeddings/oleObject127.bin"/><Relationship Id="rId4" Type="http://schemas.openxmlformats.org/officeDocument/2006/relationships/image" Target="../media/image294.wmf"/><Relationship Id="rId9" Type="http://schemas.openxmlformats.org/officeDocument/2006/relationships/image" Target="../media/image296.wmf"/></Relationships>
</file>

<file path=ppt/slides/_rels/slide116.xml.rels><?xml version="1.0" encoding="UTF-8" standalone="yes"?>
<Relationships xmlns="http://schemas.openxmlformats.org/package/2006/relationships"><Relationship Id="rId8" Type="http://schemas.openxmlformats.org/officeDocument/2006/relationships/image" Target="../media/image1350.png"/><Relationship Id="rId3" Type="http://schemas.openxmlformats.org/officeDocument/2006/relationships/oleObject" Target="../embeddings/oleObject128.bin"/><Relationship Id="rId7" Type="http://schemas.openxmlformats.org/officeDocument/2006/relationships/image" Target="../media/image298.wmf"/><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oleObject" Target="../embeddings/oleObject129.bin"/><Relationship Id="rId5" Type="http://schemas.openxmlformats.org/officeDocument/2006/relationships/image" Target="../media/image1340.png"/><Relationship Id="rId10" Type="http://schemas.openxmlformats.org/officeDocument/2006/relationships/image" Target="../media/image299.wmf"/><Relationship Id="rId4" Type="http://schemas.openxmlformats.org/officeDocument/2006/relationships/image" Target="../media/image297.wmf"/><Relationship Id="rId9" Type="http://schemas.openxmlformats.org/officeDocument/2006/relationships/oleObject" Target="../embeddings/oleObject130.bin"/></Relationships>
</file>

<file path=ppt/slides/_rels/slide117.xml.rels><?xml version="1.0" encoding="UTF-8" standalone="yes"?>
<Relationships xmlns="http://schemas.openxmlformats.org/package/2006/relationships"><Relationship Id="rId8" Type="http://schemas.openxmlformats.org/officeDocument/2006/relationships/oleObject" Target="../embeddings/oleObject133.bin"/><Relationship Id="rId3" Type="http://schemas.openxmlformats.org/officeDocument/2006/relationships/oleObject" Target="../embeddings/oleObject131.bin"/><Relationship Id="rId7" Type="http://schemas.openxmlformats.org/officeDocument/2006/relationships/image" Target="../media/image1270.png"/><Relationship Id="rId12" Type="http://schemas.openxmlformats.org/officeDocument/2006/relationships/image" Target="../media/image1280.png"/><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301.wmf"/><Relationship Id="rId11" Type="http://schemas.openxmlformats.org/officeDocument/2006/relationships/image" Target="../media/image303.wmf"/><Relationship Id="rId5" Type="http://schemas.openxmlformats.org/officeDocument/2006/relationships/oleObject" Target="../embeddings/oleObject132.bin"/><Relationship Id="rId10" Type="http://schemas.openxmlformats.org/officeDocument/2006/relationships/oleObject" Target="../embeddings/oleObject134.bin"/><Relationship Id="rId4" Type="http://schemas.openxmlformats.org/officeDocument/2006/relationships/image" Target="../media/image300.wmf"/><Relationship Id="rId9" Type="http://schemas.openxmlformats.org/officeDocument/2006/relationships/image" Target="../media/image302.wmf"/></Relationships>
</file>

<file path=ppt/slides/_rels/slide118.xml.rels><?xml version="1.0" encoding="UTF-8" standalone="yes"?>
<Relationships xmlns="http://schemas.openxmlformats.org/package/2006/relationships"><Relationship Id="rId8" Type="http://schemas.openxmlformats.org/officeDocument/2006/relationships/oleObject" Target="../embeddings/oleObject137.bin"/><Relationship Id="rId13" Type="http://schemas.openxmlformats.org/officeDocument/2006/relationships/oleObject" Target="../embeddings/oleObject140.bin"/><Relationship Id="rId3" Type="http://schemas.openxmlformats.org/officeDocument/2006/relationships/oleObject" Target="../embeddings/oleObject135.bin"/><Relationship Id="rId7" Type="http://schemas.openxmlformats.org/officeDocument/2006/relationships/image" Target="../media/image304.wmf"/><Relationship Id="rId12" Type="http://schemas.openxmlformats.org/officeDocument/2006/relationships/image" Target="../media/image1280.png"/><Relationship Id="rId2" Type="http://schemas.openxmlformats.org/officeDocument/2006/relationships/slideLayout" Target="../slideLayouts/slideLayout7.xml"/><Relationship Id="rId1" Type="http://schemas.openxmlformats.org/officeDocument/2006/relationships/vmlDrawing" Target="../drawings/vmlDrawing42.vml"/><Relationship Id="rId6" Type="http://schemas.openxmlformats.org/officeDocument/2006/relationships/oleObject" Target="../embeddings/oleObject136.bin"/><Relationship Id="rId11" Type="http://schemas.openxmlformats.org/officeDocument/2006/relationships/oleObject" Target="../embeddings/oleObject139.bin"/><Relationship Id="rId5" Type="http://schemas.openxmlformats.org/officeDocument/2006/relationships/image" Target="../media/image1330.png"/><Relationship Id="rId10" Type="http://schemas.openxmlformats.org/officeDocument/2006/relationships/image" Target="../media/image305.wmf"/><Relationship Id="rId4" Type="http://schemas.openxmlformats.org/officeDocument/2006/relationships/image" Target="../media/image303.wmf"/><Relationship Id="rId9" Type="http://schemas.openxmlformats.org/officeDocument/2006/relationships/oleObject" Target="../embeddings/oleObject138.bin"/><Relationship Id="rId14" Type="http://schemas.openxmlformats.org/officeDocument/2006/relationships/image" Target="../media/image306.wmf"/></Relationships>
</file>

<file path=ppt/slides/_rels/slide119.xml.rels><?xml version="1.0" encoding="UTF-8" standalone="yes"?>
<Relationships xmlns="http://schemas.openxmlformats.org/package/2006/relationships"><Relationship Id="rId3" Type="http://schemas.openxmlformats.org/officeDocument/2006/relationships/image" Target="../media/image1360.png"/><Relationship Id="rId2" Type="http://schemas.openxmlformats.org/officeDocument/2006/relationships/slideLayout" Target="../slideLayouts/slideLayout7.xml"/><Relationship Id="rId1" Type="http://schemas.openxmlformats.org/officeDocument/2006/relationships/vmlDrawing" Target="../drawings/vmlDrawing43.vml"/><Relationship Id="rId5" Type="http://schemas.openxmlformats.org/officeDocument/2006/relationships/image" Target="../media/image307.wmf"/><Relationship Id="rId4" Type="http://schemas.openxmlformats.org/officeDocument/2006/relationships/oleObject" Target="../embeddings/oleObject141.bin"/></Relationships>
</file>

<file path=ppt/slides/_rels/slide12.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29.bin"/><Relationship Id="rId7"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30.wmf"/><Relationship Id="rId5" Type="http://schemas.openxmlformats.org/officeDocument/2006/relationships/oleObject" Target="../embeddings/oleObject30.bin"/><Relationship Id="rId4" Type="http://schemas.openxmlformats.org/officeDocument/2006/relationships/image" Target="../media/image29.wmf"/></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142.bin"/><Relationship Id="rId2" Type="http://schemas.openxmlformats.org/officeDocument/2006/relationships/slideLayout" Target="../slideLayouts/slideLayout7.xml"/><Relationship Id="rId1" Type="http://schemas.openxmlformats.org/officeDocument/2006/relationships/vmlDrawing" Target="../drawings/vmlDrawing44.vml"/><Relationship Id="rId4" Type="http://schemas.openxmlformats.org/officeDocument/2006/relationships/image" Target="../media/image308.wmf"/></Relationships>
</file>

<file path=ppt/slides/_rels/slide121.xml.rels><?xml version="1.0" encoding="UTF-8" standalone="yes"?>
<Relationships xmlns="http://schemas.openxmlformats.org/package/2006/relationships"><Relationship Id="rId8" Type="http://schemas.openxmlformats.org/officeDocument/2006/relationships/oleObject" Target="../embeddings/oleObject145.bin"/><Relationship Id="rId3" Type="http://schemas.openxmlformats.org/officeDocument/2006/relationships/oleObject" Target="../embeddings/oleObject143.bin"/><Relationship Id="rId7" Type="http://schemas.openxmlformats.org/officeDocument/2006/relationships/image" Target="../media/image1410.png"/><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image" Target="../media/image310.wmf"/><Relationship Id="rId5" Type="http://schemas.openxmlformats.org/officeDocument/2006/relationships/oleObject" Target="../embeddings/oleObject144.bin"/><Relationship Id="rId4" Type="http://schemas.openxmlformats.org/officeDocument/2006/relationships/image" Target="../media/image309.wmf"/><Relationship Id="rId9" Type="http://schemas.openxmlformats.org/officeDocument/2006/relationships/image" Target="../media/image311.wmf"/></Relationships>
</file>

<file path=ppt/slides/_rels/slide122.xml.rels><?xml version="1.0" encoding="UTF-8" standalone="yes"?>
<Relationships xmlns="http://schemas.openxmlformats.org/package/2006/relationships"><Relationship Id="rId8" Type="http://schemas.openxmlformats.org/officeDocument/2006/relationships/oleObject" Target="../embeddings/oleObject148.bin"/><Relationship Id="rId3" Type="http://schemas.openxmlformats.org/officeDocument/2006/relationships/oleObject" Target="../embeddings/oleObject146.bin"/><Relationship Id="rId7" Type="http://schemas.openxmlformats.org/officeDocument/2006/relationships/image" Target="../media/image313.wmf"/><Relationship Id="rId2" Type="http://schemas.openxmlformats.org/officeDocument/2006/relationships/slideLayout" Target="../slideLayouts/slideLayout7.xml"/><Relationship Id="rId1" Type="http://schemas.openxmlformats.org/officeDocument/2006/relationships/vmlDrawing" Target="../drawings/vmlDrawing46.vml"/><Relationship Id="rId6" Type="http://schemas.openxmlformats.org/officeDocument/2006/relationships/oleObject" Target="../embeddings/oleObject147.bin"/><Relationship Id="rId5" Type="http://schemas.openxmlformats.org/officeDocument/2006/relationships/image" Target="../media/image1450.png"/><Relationship Id="rId10" Type="http://schemas.openxmlformats.org/officeDocument/2006/relationships/image" Target="../media/image1460.png"/><Relationship Id="rId4" Type="http://schemas.openxmlformats.org/officeDocument/2006/relationships/image" Target="../media/image312.wmf"/><Relationship Id="rId9" Type="http://schemas.openxmlformats.org/officeDocument/2006/relationships/image" Target="../media/image314.wmf"/></Relationships>
</file>

<file path=ppt/slides/_rels/slide123.xml.rels><?xml version="1.0" encoding="UTF-8" standalone="yes"?>
<Relationships xmlns="http://schemas.openxmlformats.org/package/2006/relationships"><Relationship Id="rId3" Type="http://schemas.openxmlformats.org/officeDocument/2006/relationships/image" Target="../media/image1480.png"/><Relationship Id="rId2" Type="http://schemas.openxmlformats.org/officeDocument/2006/relationships/slideLayout" Target="../slideLayouts/slideLayout7.xml"/><Relationship Id="rId1" Type="http://schemas.openxmlformats.org/officeDocument/2006/relationships/vmlDrawing" Target="../drawings/vmlDrawing47.vml"/><Relationship Id="rId6" Type="http://schemas.openxmlformats.org/officeDocument/2006/relationships/image" Target="../media/image315.wmf"/><Relationship Id="rId5" Type="http://schemas.openxmlformats.org/officeDocument/2006/relationships/oleObject" Target="../embeddings/oleObject149.bin"/><Relationship Id="rId4" Type="http://schemas.openxmlformats.org/officeDocument/2006/relationships/image" Target="../media/image1490.png"/></Relationships>
</file>

<file path=ppt/slides/_rels/slide124.xml.rels><?xml version="1.0" encoding="UTF-8" standalone="yes"?>
<Relationships xmlns="http://schemas.openxmlformats.org/package/2006/relationships"><Relationship Id="rId3" Type="http://schemas.openxmlformats.org/officeDocument/2006/relationships/oleObject" Target="../embeddings/oleObject150.bin"/><Relationship Id="rId2" Type="http://schemas.openxmlformats.org/officeDocument/2006/relationships/slideLayout" Target="../slideLayouts/slideLayout7.xml"/><Relationship Id="rId1" Type="http://schemas.openxmlformats.org/officeDocument/2006/relationships/vmlDrawing" Target="../drawings/vmlDrawing48.vml"/><Relationship Id="rId4" Type="http://schemas.openxmlformats.org/officeDocument/2006/relationships/image" Target="../media/image316.wmf"/></Relationships>
</file>

<file path=ppt/slides/_rels/slide125.xml.rels><?xml version="1.0" encoding="UTF-8" standalone="yes"?>
<Relationships xmlns="http://schemas.openxmlformats.org/package/2006/relationships"><Relationship Id="rId8" Type="http://schemas.openxmlformats.org/officeDocument/2006/relationships/image" Target="../media/image319.wmf"/><Relationship Id="rId3" Type="http://schemas.openxmlformats.org/officeDocument/2006/relationships/oleObject" Target="../embeddings/oleObject151.bin"/><Relationship Id="rId7" Type="http://schemas.openxmlformats.org/officeDocument/2006/relationships/oleObject" Target="../embeddings/oleObject153.bin"/><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image" Target="../media/image318.wmf"/><Relationship Id="rId5" Type="http://schemas.openxmlformats.org/officeDocument/2006/relationships/oleObject" Target="../embeddings/oleObject152.bin"/><Relationship Id="rId10" Type="http://schemas.openxmlformats.org/officeDocument/2006/relationships/image" Target="../media/image320.wmf"/><Relationship Id="rId4" Type="http://schemas.openxmlformats.org/officeDocument/2006/relationships/image" Target="../media/image317.wmf"/><Relationship Id="rId9" Type="http://schemas.openxmlformats.org/officeDocument/2006/relationships/oleObject" Target="../embeddings/oleObject154.bin"/></Relationships>
</file>

<file path=ppt/slides/_rels/slide126.xml.rels><?xml version="1.0" encoding="UTF-8" standalone="yes"?>
<Relationships xmlns="http://schemas.openxmlformats.org/package/2006/relationships"><Relationship Id="rId3" Type="http://schemas.openxmlformats.org/officeDocument/2006/relationships/image" Target="../media/image1560.png"/><Relationship Id="rId2" Type="http://schemas.openxmlformats.org/officeDocument/2006/relationships/image" Target="../media/image1550.png"/><Relationship Id="rId1" Type="http://schemas.openxmlformats.org/officeDocument/2006/relationships/slideLayout" Target="../slideLayouts/slideLayout7.xml"/><Relationship Id="rId5" Type="http://schemas.openxmlformats.org/officeDocument/2006/relationships/image" Target="../media/image1580.png"/><Relationship Id="rId4" Type="http://schemas.openxmlformats.org/officeDocument/2006/relationships/image" Target="../media/image1570.png"/></Relationships>
</file>

<file path=ppt/slides/_rels/slide127.xml.rels><?xml version="1.0" encoding="UTF-8" standalone="yes"?>
<Relationships xmlns="http://schemas.openxmlformats.org/package/2006/relationships"><Relationship Id="rId3" Type="http://schemas.openxmlformats.org/officeDocument/2006/relationships/image" Target="../media/image322.png"/><Relationship Id="rId2" Type="http://schemas.openxmlformats.org/officeDocument/2006/relationships/image" Target="../media/image321.png"/><Relationship Id="rId1" Type="http://schemas.openxmlformats.org/officeDocument/2006/relationships/slideLayout" Target="../slideLayouts/slideLayout7.xml"/><Relationship Id="rId4" Type="http://schemas.openxmlformats.org/officeDocument/2006/relationships/image" Target="../media/image323.png"/></Relationships>
</file>

<file path=ppt/slides/_rels/slide128.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image" Target="../media/image324.png"/><Relationship Id="rId1" Type="http://schemas.openxmlformats.org/officeDocument/2006/relationships/slideLayout" Target="../slideLayouts/slideLayout7.xml"/><Relationship Id="rId4" Type="http://schemas.openxmlformats.org/officeDocument/2006/relationships/image" Target="../media/image326.png"/></Relationships>
</file>

<file path=ppt/slides/_rels/slide129.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image" Target="../media/image327.png"/><Relationship Id="rId1" Type="http://schemas.openxmlformats.org/officeDocument/2006/relationships/slideLayout" Target="../slideLayouts/slideLayout7.xml"/><Relationship Id="rId4" Type="http://schemas.openxmlformats.org/officeDocument/2006/relationships/image" Target="../media/image329.png"/></Relationships>
</file>

<file path=ppt/slides/_rels/slide13.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32.bin"/><Relationship Id="rId7"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33.wmf"/><Relationship Id="rId5" Type="http://schemas.openxmlformats.org/officeDocument/2006/relationships/oleObject" Target="../embeddings/oleObject33.bin"/><Relationship Id="rId10" Type="http://schemas.openxmlformats.org/officeDocument/2006/relationships/image" Target="../media/image35.wmf"/><Relationship Id="rId4" Type="http://schemas.openxmlformats.org/officeDocument/2006/relationships/image" Target="../media/image32.wmf"/><Relationship Id="rId9" Type="http://schemas.openxmlformats.org/officeDocument/2006/relationships/oleObject" Target="../embeddings/oleObject35.bin"/></Relationships>
</file>

<file path=ppt/slides/_rels/slide130.xml.rels><?xml version="1.0" encoding="UTF-8" standalone="yes"?>
<Relationships xmlns="http://schemas.openxmlformats.org/package/2006/relationships"><Relationship Id="rId3" Type="http://schemas.openxmlformats.org/officeDocument/2006/relationships/image" Target="../media/image331.png"/><Relationship Id="rId2" Type="http://schemas.openxmlformats.org/officeDocument/2006/relationships/image" Target="../media/image330.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image" Target="../media/image332.png"/><Relationship Id="rId1" Type="http://schemas.openxmlformats.org/officeDocument/2006/relationships/slideLayout" Target="../slideLayouts/slideLayout7.xml"/><Relationship Id="rId4" Type="http://schemas.openxmlformats.org/officeDocument/2006/relationships/image" Target="../media/image334.png"/></Relationships>
</file>

<file path=ppt/slides/_rels/slide132.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image" Target="../media/image335.png"/><Relationship Id="rId1" Type="http://schemas.openxmlformats.org/officeDocument/2006/relationships/slideLayout" Target="../slideLayouts/slideLayout7.xml"/><Relationship Id="rId4" Type="http://schemas.openxmlformats.org/officeDocument/2006/relationships/image" Target="../media/image337.png"/></Relationships>
</file>

<file path=ppt/slides/_rels/slide133.xml.rels><?xml version="1.0" encoding="UTF-8" standalone="yes"?>
<Relationships xmlns="http://schemas.openxmlformats.org/package/2006/relationships"><Relationship Id="rId3" Type="http://schemas.openxmlformats.org/officeDocument/2006/relationships/image" Target="../media/image339.png"/><Relationship Id="rId2" Type="http://schemas.openxmlformats.org/officeDocument/2006/relationships/image" Target="../media/image338.png"/><Relationship Id="rId1" Type="http://schemas.openxmlformats.org/officeDocument/2006/relationships/slideLayout" Target="../slideLayouts/slideLayout7.xml"/><Relationship Id="rId4" Type="http://schemas.openxmlformats.org/officeDocument/2006/relationships/image" Target="../media/image340.png"/></Relationships>
</file>

<file path=ppt/slides/_rels/slide134.xml.rels><?xml version="1.0" encoding="UTF-8" standalone="yes"?>
<Relationships xmlns="http://schemas.openxmlformats.org/package/2006/relationships"><Relationship Id="rId3" Type="http://schemas.openxmlformats.org/officeDocument/2006/relationships/image" Target="../media/image342.png"/><Relationship Id="rId2" Type="http://schemas.openxmlformats.org/officeDocument/2006/relationships/image" Target="../media/image341.png"/><Relationship Id="rId1" Type="http://schemas.openxmlformats.org/officeDocument/2006/relationships/slideLayout" Target="../slideLayouts/slideLayout7.xml"/><Relationship Id="rId4" Type="http://schemas.openxmlformats.org/officeDocument/2006/relationships/image" Target="../media/image343.png"/></Relationships>
</file>

<file path=ppt/slides/_rels/slide135.xml.rels><?xml version="1.0" encoding="UTF-8" standalone="yes"?>
<Relationships xmlns="http://schemas.openxmlformats.org/package/2006/relationships"><Relationship Id="rId3" Type="http://schemas.openxmlformats.org/officeDocument/2006/relationships/image" Target="../media/image345.png"/><Relationship Id="rId2" Type="http://schemas.openxmlformats.org/officeDocument/2006/relationships/image" Target="../media/image344.png"/><Relationship Id="rId1" Type="http://schemas.openxmlformats.org/officeDocument/2006/relationships/slideLayout" Target="../slideLayouts/slideLayout7.xml"/><Relationship Id="rId4" Type="http://schemas.openxmlformats.org/officeDocument/2006/relationships/image" Target="../media/image346.png"/></Relationships>
</file>

<file path=ppt/slides/_rels/slide136.xml.rels><?xml version="1.0" encoding="UTF-8" standalone="yes"?>
<Relationships xmlns="http://schemas.openxmlformats.org/package/2006/relationships"><Relationship Id="rId3" Type="http://schemas.openxmlformats.org/officeDocument/2006/relationships/image" Target="../media/image348.png"/><Relationship Id="rId2" Type="http://schemas.openxmlformats.org/officeDocument/2006/relationships/image" Target="../media/image347.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image" Target="../media/image349.png"/><Relationship Id="rId1" Type="http://schemas.openxmlformats.org/officeDocument/2006/relationships/slideLayout" Target="../slideLayouts/slideLayout7.xml"/><Relationship Id="rId4" Type="http://schemas.openxmlformats.org/officeDocument/2006/relationships/image" Target="../media/image351.png"/></Relationships>
</file>

<file path=ppt/slides/_rels/slide138.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image" Target="../media/image352.png"/><Relationship Id="rId1" Type="http://schemas.openxmlformats.org/officeDocument/2006/relationships/slideLayout" Target="../slideLayouts/slideLayout7.xml"/><Relationship Id="rId4" Type="http://schemas.openxmlformats.org/officeDocument/2006/relationships/image" Target="../media/image354.png"/></Relationships>
</file>

<file path=ppt/slides/_rels/slide139.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image" Target="../media/image355.png"/><Relationship Id="rId1" Type="http://schemas.openxmlformats.org/officeDocument/2006/relationships/slideLayout" Target="../slideLayouts/slideLayout7.xml"/><Relationship Id="rId4" Type="http://schemas.openxmlformats.org/officeDocument/2006/relationships/image" Target="../media/image357.png"/></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39.bin"/><Relationship Id="rId3" Type="http://schemas.openxmlformats.org/officeDocument/2006/relationships/oleObject" Target="../embeddings/oleObject36.bin"/><Relationship Id="rId7"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7.wmf"/><Relationship Id="rId5" Type="http://schemas.openxmlformats.org/officeDocument/2006/relationships/oleObject" Target="../embeddings/oleObject37.bin"/><Relationship Id="rId4" Type="http://schemas.openxmlformats.org/officeDocument/2006/relationships/image" Target="../media/image36.wmf"/><Relationship Id="rId9" Type="http://schemas.openxmlformats.org/officeDocument/2006/relationships/image" Target="../media/image38.wmf"/></Relationships>
</file>

<file path=ppt/slides/_rels/slide140.xml.rels><?xml version="1.0" encoding="UTF-8" standalone="yes"?>
<Relationships xmlns="http://schemas.openxmlformats.org/package/2006/relationships"><Relationship Id="rId3" Type="http://schemas.openxmlformats.org/officeDocument/2006/relationships/image" Target="../media/image359.png"/><Relationship Id="rId2" Type="http://schemas.openxmlformats.org/officeDocument/2006/relationships/image" Target="../media/image358.png"/><Relationship Id="rId1" Type="http://schemas.openxmlformats.org/officeDocument/2006/relationships/slideLayout" Target="../slideLayouts/slideLayout7.xml"/><Relationship Id="rId4" Type="http://schemas.openxmlformats.org/officeDocument/2006/relationships/image" Target="../media/image360.png"/></Relationships>
</file>

<file path=ppt/slides/_rels/slide141.xml.rels><?xml version="1.0" encoding="UTF-8" standalone="yes"?>
<Relationships xmlns="http://schemas.openxmlformats.org/package/2006/relationships"><Relationship Id="rId3" Type="http://schemas.openxmlformats.org/officeDocument/2006/relationships/image" Target="../media/image362.png"/><Relationship Id="rId2" Type="http://schemas.openxmlformats.org/officeDocument/2006/relationships/image" Target="../media/image361.png"/><Relationship Id="rId1" Type="http://schemas.openxmlformats.org/officeDocument/2006/relationships/slideLayout" Target="../slideLayouts/slideLayout7.xml"/><Relationship Id="rId4" Type="http://schemas.openxmlformats.org/officeDocument/2006/relationships/image" Target="../media/image363.png"/></Relationships>
</file>

<file path=ppt/slides/_rels/slide142.xml.rels><?xml version="1.0" encoding="UTF-8" standalone="yes"?>
<Relationships xmlns="http://schemas.openxmlformats.org/package/2006/relationships"><Relationship Id="rId3" Type="http://schemas.openxmlformats.org/officeDocument/2006/relationships/image" Target="../media/image365.png"/><Relationship Id="rId2" Type="http://schemas.openxmlformats.org/officeDocument/2006/relationships/image" Target="../media/image364.png"/><Relationship Id="rId1" Type="http://schemas.openxmlformats.org/officeDocument/2006/relationships/slideLayout" Target="../slideLayouts/slideLayout7.xml"/><Relationship Id="rId4" Type="http://schemas.openxmlformats.org/officeDocument/2006/relationships/image" Target="../media/image366.png"/></Relationships>
</file>

<file path=ppt/slides/_rels/slide143.xml.rels><?xml version="1.0" encoding="UTF-8" standalone="yes"?>
<Relationships xmlns="http://schemas.openxmlformats.org/package/2006/relationships"><Relationship Id="rId3" Type="http://schemas.openxmlformats.org/officeDocument/2006/relationships/image" Target="../media/image368.png"/><Relationship Id="rId2" Type="http://schemas.openxmlformats.org/officeDocument/2006/relationships/image" Target="../media/image367.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370.png"/><Relationship Id="rId2" Type="http://schemas.openxmlformats.org/officeDocument/2006/relationships/image" Target="../media/image369.png"/><Relationship Id="rId1" Type="http://schemas.openxmlformats.org/officeDocument/2006/relationships/slideLayout" Target="../slideLayouts/slideLayout7.xml"/><Relationship Id="rId4" Type="http://schemas.openxmlformats.org/officeDocument/2006/relationships/image" Target="../media/image371.png"/></Relationships>
</file>

<file path=ppt/slides/_rels/slide145.xml.rels><?xml version="1.0" encoding="UTF-8" standalone="yes"?>
<Relationships xmlns="http://schemas.openxmlformats.org/package/2006/relationships"><Relationship Id="rId3" Type="http://schemas.openxmlformats.org/officeDocument/2006/relationships/image" Target="../media/image373.png"/><Relationship Id="rId2" Type="http://schemas.openxmlformats.org/officeDocument/2006/relationships/image" Target="../media/image372.png"/><Relationship Id="rId1" Type="http://schemas.openxmlformats.org/officeDocument/2006/relationships/slideLayout" Target="../slideLayouts/slideLayout7.xml"/><Relationship Id="rId4" Type="http://schemas.openxmlformats.org/officeDocument/2006/relationships/image" Target="../media/image374.png"/></Relationships>
</file>

<file path=ppt/slides/_rels/slide146.xml.rels><?xml version="1.0" encoding="UTF-8" standalone="yes"?>
<Relationships xmlns="http://schemas.openxmlformats.org/package/2006/relationships"><Relationship Id="rId3" Type="http://schemas.openxmlformats.org/officeDocument/2006/relationships/image" Target="../media/image376.png"/><Relationship Id="rId2" Type="http://schemas.openxmlformats.org/officeDocument/2006/relationships/image" Target="../media/image375.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378.png"/><Relationship Id="rId2" Type="http://schemas.openxmlformats.org/officeDocument/2006/relationships/image" Target="../media/image377.png"/><Relationship Id="rId1" Type="http://schemas.openxmlformats.org/officeDocument/2006/relationships/slideLayout" Target="../slideLayouts/slideLayout7.xml"/><Relationship Id="rId4" Type="http://schemas.openxmlformats.org/officeDocument/2006/relationships/image" Target="../media/image379.png"/></Relationships>
</file>

<file path=ppt/slides/_rels/slide148.xml.rels><?xml version="1.0" encoding="UTF-8" standalone="yes"?>
<Relationships xmlns="http://schemas.openxmlformats.org/package/2006/relationships"><Relationship Id="rId3" Type="http://schemas.openxmlformats.org/officeDocument/2006/relationships/image" Target="../media/image381.png"/><Relationship Id="rId2" Type="http://schemas.openxmlformats.org/officeDocument/2006/relationships/image" Target="../media/image380.png"/><Relationship Id="rId1" Type="http://schemas.openxmlformats.org/officeDocument/2006/relationships/slideLayout" Target="../slideLayouts/slideLayout7.xml"/><Relationship Id="rId4" Type="http://schemas.openxmlformats.org/officeDocument/2006/relationships/image" Target="../media/image382.png"/></Relationships>
</file>

<file path=ppt/slides/_rels/slide149.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84.png"/></Relationships>
</file>

<file path=ppt/slides/_rels/slide15.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oleObject" Target="../embeddings/oleObject45.bin"/><Relationship Id="rId3" Type="http://schemas.openxmlformats.org/officeDocument/2006/relationships/oleObject" Target="../embeddings/oleObject40.bin"/><Relationship Id="rId7" Type="http://schemas.openxmlformats.org/officeDocument/2006/relationships/oleObject" Target="../embeddings/oleObject42.bin"/><Relationship Id="rId12" Type="http://schemas.openxmlformats.org/officeDocument/2006/relationships/image" Target="../media/image43.wmf"/><Relationship Id="rId2" Type="http://schemas.openxmlformats.org/officeDocument/2006/relationships/slideLayout" Target="../slideLayouts/slideLayout7.xml"/><Relationship Id="rId16" Type="http://schemas.openxmlformats.org/officeDocument/2006/relationships/image" Target="../media/image45.wmf"/><Relationship Id="rId1" Type="http://schemas.openxmlformats.org/officeDocument/2006/relationships/vmlDrawing" Target="../drawings/vmlDrawing12.vml"/><Relationship Id="rId6" Type="http://schemas.openxmlformats.org/officeDocument/2006/relationships/image" Target="../media/image40.wmf"/><Relationship Id="rId11" Type="http://schemas.openxmlformats.org/officeDocument/2006/relationships/oleObject" Target="../embeddings/oleObject44.bin"/><Relationship Id="rId5" Type="http://schemas.openxmlformats.org/officeDocument/2006/relationships/oleObject" Target="../embeddings/oleObject41.bin"/><Relationship Id="rId15" Type="http://schemas.openxmlformats.org/officeDocument/2006/relationships/oleObject" Target="../embeddings/oleObject46.bin"/><Relationship Id="rId10" Type="http://schemas.openxmlformats.org/officeDocument/2006/relationships/image" Target="../media/image42.wmf"/><Relationship Id="rId4" Type="http://schemas.openxmlformats.org/officeDocument/2006/relationships/image" Target="../media/image39.wmf"/><Relationship Id="rId9" Type="http://schemas.openxmlformats.org/officeDocument/2006/relationships/oleObject" Target="../embeddings/oleObject43.bin"/><Relationship Id="rId14" Type="http://schemas.openxmlformats.org/officeDocument/2006/relationships/image" Target="../media/image44.wmf"/></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xml"/><Relationship Id="rId7"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wmf"/><Relationship Id="rId4" Type="http://schemas.openxmlformats.org/officeDocument/2006/relationships/oleObject" Target="../embeddings/oleObject1.bin"/><Relationship Id="rId9" Type="http://schemas.openxmlformats.org/officeDocument/2006/relationships/image" Target="../media/image4.wmf"/></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69.wmf"/><Relationship Id="rId5" Type="http://schemas.openxmlformats.org/officeDocument/2006/relationships/oleObject" Target="../embeddings/oleObject48.bin"/><Relationship Id="rId4" Type="http://schemas.openxmlformats.org/officeDocument/2006/relationships/image" Target="../media/image68.w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52.bin"/><Relationship Id="rId3" Type="http://schemas.openxmlformats.org/officeDocument/2006/relationships/oleObject" Target="../embeddings/oleObject49.bin"/><Relationship Id="rId7" Type="http://schemas.openxmlformats.org/officeDocument/2006/relationships/image" Target="../media/image71.wmf"/><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51.bin"/><Relationship Id="rId5" Type="http://schemas.openxmlformats.org/officeDocument/2006/relationships/oleObject" Target="../embeddings/oleObject50.bin"/><Relationship Id="rId4" Type="http://schemas.openxmlformats.org/officeDocument/2006/relationships/image" Target="../media/image70.wmf"/><Relationship Id="rId9" Type="http://schemas.openxmlformats.org/officeDocument/2006/relationships/image" Target="../media/image72.wmf"/></Relationships>
</file>

<file path=ppt/slides/_rels/slide26.xml.rels><?xml version="1.0" encoding="UTF-8" standalone="yes"?>
<Relationships xmlns="http://schemas.openxmlformats.org/package/2006/relationships"><Relationship Id="rId8" Type="http://schemas.openxmlformats.org/officeDocument/2006/relationships/image" Target="../media/image75.wmf"/><Relationship Id="rId3" Type="http://schemas.openxmlformats.org/officeDocument/2006/relationships/oleObject" Target="../embeddings/oleObject53.bin"/><Relationship Id="rId7" Type="http://schemas.openxmlformats.org/officeDocument/2006/relationships/oleObject" Target="../embeddings/oleObject55.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74.wmf"/><Relationship Id="rId5" Type="http://schemas.openxmlformats.org/officeDocument/2006/relationships/oleObject" Target="../embeddings/oleObject54.bin"/><Relationship Id="rId10" Type="http://schemas.openxmlformats.org/officeDocument/2006/relationships/image" Target="../media/image76.wmf"/><Relationship Id="rId4" Type="http://schemas.openxmlformats.org/officeDocument/2006/relationships/image" Target="../media/image73.wmf"/><Relationship Id="rId9" Type="http://schemas.openxmlformats.org/officeDocument/2006/relationships/oleObject" Target="../embeddings/oleObject56.bin"/></Relationships>
</file>

<file path=ppt/slides/_rels/slide27.xml.rels><?xml version="1.0" encoding="UTF-8" standalone="yes"?>
<Relationships xmlns="http://schemas.openxmlformats.org/package/2006/relationships"><Relationship Id="rId8" Type="http://schemas.openxmlformats.org/officeDocument/2006/relationships/image" Target="../media/image79.wmf"/><Relationship Id="rId3" Type="http://schemas.openxmlformats.org/officeDocument/2006/relationships/oleObject" Target="../embeddings/oleObject57.bin"/><Relationship Id="rId7" Type="http://schemas.openxmlformats.org/officeDocument/2006/relationships/oleObject" Target="../embeddings/oleObject59.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78.wmf"/><Relationship Id="rId5" Type="http://schemas.openxmlformats.org/officeDocument/2006/relationships/oleObject" Target="../embeddings/oleObject58.bin"/><Relationship Id="rId4" Type="http://schemas.openxmlformats.org/officeDocument/2006/relationships/image" Target="../media/image77.wmf"/><Relationship Id="rId9" Type="http://schemas.openxmlformats.org/officeDocument/2006/relationships/oleObject" Target="../embeddings/oleObject60.bin"/></Relationships>
</file>

<file path=ppt/slides/_rels/slide28.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oleObject" Target="../embeddings/oleObject61.bin"/><Relationship Id="rId7" Type="http://schemas.openxmlformats.org/officeDocument/2006/relationships/oleObject" Target="../embeddings/oleObject63.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81.wmf"/><Relationship Id="rId5" Type="http://schemas.openxmlformats.org/officeDocument/2006/relationships/oleObject" Target="../embeddings/oleObject62.bin"/><Relationship Id="rId10" Type="http://schemas.openxmlformats.org/officeDocument/2006/relationships/image" Target="../media/image83.wmf"/><Relationship Id="rId4" Type="http://schemas.openxmlformats.org/officeDocument/2006/relationships/image" Target="../media/image80.wmf"/><Relationship Id="rId9" Type="http://schemas.openxmlformats.org/officeDocument/2006/relationships/oleObject" Target="../embeddings/oleObject64.bin"/></Relationships>
</file>

<file path=ppt/slides/_rels/slide29.xml.rels><?xml version="1.0" encoding="UTF-8" standalone="yes"?>
<Relationships xmlns="http://schemas.openxmlformats.org/package/2006/relationships"><Relationship Id="rId8" Type="http://schemas.openxmlformats.org/officeDocument/2006/relationships/image" Target="../media/image86.wmf"/><Relationship Id="rId3" Type="http://schemas.openxmlformats.org/officeDocument/2006/relationships/oleObject" Target="../embeddings/oleObject65.bin"/><Relationship Id="rId7" Type="http://schemas.openxmlformats.org/officeDocument/2006/relationships/oleObject" Target="../embeddings/oleObject67.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85.wmf"/><Relationship Id="rId5" Type="http://schemas.openxmlformats.org/officeDocument/2006/relationships/oleObject" Target="../embeddings/oleObject66.bin"/><Relationship Id="rId10" Type="http://schemas.openxmlformats.org/officeDocument/2006/relationships/image" Target="../media/image87.wmf"/><Relationship Id="rId4" Type="http://schemas.openxmlformats.org/officeDocument/2006/relationships/image" Target="../media/image84.wmf"/><Relationship Id="rId9" Type="http://schemas.openxmlformats.org/officeDocument/2006/relationships/oleObject" Target="../embeddings/oleObject68.bin"/></Relationships>
</file>

<file path=ppt/slides/_rels/slide3.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5.bin"/><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oleObject" Target="../embeddings/oleObject69.bin"/><Relationship Id="rId7" Type="http://schemas.openxmlformats.org/officeDocument/2006/relationships/image" Target="../media/image89.wmf"/><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oleObject" Target="../embeddings/oleObject71.bin"/><Relationship Id="rId5" Type="http://schemas.openxmlformats.org/officeDocument/2006/relationships/oleObject" Target="../embeddings/oleObject70.bin"/><Relationship Id="rId4" Type="http://schemas.openxmlformats.org/officeDocument/2006/relationships/image" Target="../media/image88.wmf"/><Relationship Id="rId9" Type="http://schemas.openxmlformats.org/officeDocument/2006/relationships/image" Target="../media/image90.wmf"/></Relationships>
</file>

<file path=ppt/slides/_rels/slide31.xml.rels><?xml version="1.0" encoding="UTF-8" standalone="yes"?>
<Relationships xmlns="http://schemas.openxmlformats.org/package/2006/relationships"><Relationship Id="rId8" Type="http://schemas.openxmlformats.org/officeDocument/2006/relationships/image" Target="../media/image93.wmf"/><Relationship Id="rId3" Type="http://schemas.openxmlformats.org/officeDocument/2006/relationships/oleObject" Target="../embeddings/oleObject73.bin"/><Relationship Id="rId7" Type="http://schemas.openxmlformats.org/officeDocument/2006/relationships/oleObject" Target="../embeddings/oleObject75.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92.wmf"/><Relationship Id="rId5" Type="http://schemas.openxmlformats.org/officeDocument/2006/relationships/oleObject" Target="../embeddings/oleObject74.bin"/><Relationship Id="rId10" Type="http://schemas.openxmlformats.org/officeDocument/2006/relationships/image" Target="../media/image94.wmf"/><Relationship Id="rId4" Type="http://schemas.openxmlformats.org/officeDocument/2006/relationships/image" Target="../media/image91.wmf"/><Relationship Id="rId9" Type="http://schemas.openxmlformats.org/officeDocument/2006/relationships/oleObject" Target="../embeddings/oleObject76.bin"/></Relationships>
</file>

<file path=ppt/slides/_rels/slide32.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oleObject" Target="../embeddings/oleObject77.bin"/><Relationship Id="rId7" Type="http://schemas.openxmlformats.org/officeDocument/2006/relationships/oleObject" Target="../embeddings/oleObject79.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96.wmf"/><Relationship Id="rId5" Type="http://schemas.openxmlformats.org/officeDocument/2006/relationships/oleObject" Target="../embeddings/oleObject78.bin"/><Relationship Id="rId4" Type="http://schemas.openxmlformats.org/officeDocument/2006/relationships/image" Target="../media/image95.wmf"/></Relationships>
</file>

<file path=ppt/slides/_rels/slide3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 Id="rId4" Type="http://schemas.openxmlformats.org/officeDocument/2006/relationships/image" Target="../media/image108.png"/></Relationships>
</file>

<file path=ppt/slides/_rels/slide3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4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7.xml"/><Relationship Id="rId4" Type="http://schemas.openxmlformats.org/officeDocument/2006/relationships/image" Target="../media/image121.png"/></Relationships>
</file>

<file path=ppt/slides/_rels/slide4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4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 Id="rId5" Type="http://schemas.openxmlformats.org/officeDocument/2006/relationships/image" Target="../media/image128.png"/><Relationship Id="rId4" Type="http://schemas.openxmlformats.org/officeDocument/2006/relationships/image" Target="../media/image127.png"/></Relationships>
</file>

<file path=ppt/slides/_rels/slide4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7.xml"/><Relationship Id="rId4" Type="http://schemas.openxmlformats.org/officeDocument/2006/relationships/image" Target="../media/image131.png"/></Relationships>
</file>

<file path=ppt/slides/_rels/slide46.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4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4" Type="http://schemas.openxmlformats.org/officeDocument/2006/relationships/image" Target="../media/image137.png"/></Relationships>
</file>

<file path=ppt/slides/_rels/slide4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 Id="rId4" Type="http://schemas.openxmlformats.org/officeDocument/2006/relationships/image" Target="../media/image140.png"/></Relationships>
</file>

<file path=ppt/slides/_rels/slide4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7.xml"/><Relationship Id="rId4" Type="http://schemas.openxmlformats.org/officeDocument/2006/relationships/image" Target="../media/image143.png"/></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image" Target="../media/image16.png"/><Relationship Id="rId3" Type="http://schemas.openxmlformats.org/officeDocument/2006/relationships/oleObject" Target="../embeddings/oleObject7.bin"/><Relationship Id="rId7" Type="http://schemas.openxmlformats.org/officeDocument/2006/relationships/oleObject" Target="../embeddings/oleObject9.bin"/><Relationship Id="rId12" Type="http://schemas.openxmlformats.org/officeDocument/2006/relationships/image" Target="../media/image12.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wmf"/><Relationship Id="rId11" Type="http://schemas.openxmlformats.org/officeDocument/2006/relationships/oleObject" Target="../embeddings/oleObject11.bin"/><Relationship Id="rId5" Type="http://schemas.openxmlformats.org/officeDocument/2006/relationships/oleObject" Target="../embeddings/oleObject8.bin"/><Relationship Id="rId15" Type="http://schemas.openxmlformats.org/officeDocument/2006/relationships/image" Target="../media/image13.wmf"/><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10.bin"/><Relationship Id="rId14" Type="http://schemas.openxmlformats.org/officeDocument/2006/relationships/oleObject" Target="../embeddings/oleObject12.bin"/></Relationships>
</file>

<file path=ppt/slides/_rels/slide50.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 Id="rId5" Type="http://schemas.openxmlformats.org/officeDocument/2006/relationships/image" Target="../media/image147.png"/><Relationship Id="rId4" Type="http://schemas.openxmlformats.org/officeDocument/2006/relationships/image" Target="../media/image146.pn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7.xml"/><Relationship Id="rId1" Type="http://schemas.openxmlformats.org/officeDocument/2006/relationships/vmlDrawing" Target="../drawings/vmlDrawing22.vml"/><Relationship Id="rId4" Type="http://schemas.openxmlformats.org/officeDocument/2006/relationships/image" Target="../media/image148.wmf"/></Relationships>
</file>

<file path=ppt/slides/_rels/slide52.xml.rels><?xml version="1.0" encoding="UTF-8" standalone="yes"?>
<Relationships xmlns="http://schemas.openxmlformats.org/package/2006/relationships"><Relationship Id="rId8" Type="http://schemas.openxmlformats.org/officeDocument/2006/relationships/image" Target="../media/image151.wmf"/><Relationship Id="rId3" Type="http://schemas.openxmlformats.org/officeDocument/2006/relationships/oleObject" Target="../embeddings/oleObject81.bin"/><Relationship Id="rId7" Type="http://schemas.openxmlformats.org/officeDocument/2006/relationships/oleObject" Target="../embeddings/oleObject83.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150.wmf"/><Relationship Id="rId5" Type="http://schemas.openxmlformats.org/officeDocument/2006/relationships/oleObject" Target="../embeddings/oleObject82.bin"/><Relationship Id="rId10" Type="http://schemas.openxmlformats.org/officeDocument/2006/relationships/image" Target="../media/image152.wmf"/><Relationship Id="rId4" Type="http://schemas.openxmlformats.org/officeDocument/2006/relationships/image" Target="../media/image149.wmf"/><Relationship Id="rId9" Type="http://schemas.openxmlformats.org/officeDocument/2006/relationships/oleObject" Target="../embeddings/oleObject84.bin"/></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54.wmf"/><Relationship Id="rId5" Type="http://schemas.openxmlformats.org/officeDocument/2006/relationships/oleObject" Target="../embeddings/oleObject86.bin"/><Relationship Id="rId4" Type="http://schemas.openxmlformats.org/officeDocument/2006/relationships/image" Target="../media/image153.wmf"/></Relationships>
</file>

<file path=ppt/slides/_rels/slide57.xml.rels><?xml version="1.0" encoding="UTF-8" standalone="yes"?>
<Relationships xmlns="http://schemas.openxmlformats.org/package/2006/relationships"><Relationship Id="rId8" Type="http://schemas.openxmlformats.org/officeDocument/2006/relationships/image" Target="../media/image157.wmf"/><Relationship Id="rId3" Type="http://schemas.openxmlformats.org/officeDocument/2006/relationships/oleObject" Target="../embeddings/oleObject87.bin"/><Relationship Id="rId7" Type="http://schemas.openxmlformats.org/officeDocument/2006/relationships/oleObject" Target="../embeddings/oleObject89.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156.wmf"/><Relationship Id="rId5" Type="http://schemas.openxmlformats.org/officeDocument/2006/relationships/oleObject" Target="../embeddings/oleObject88.bin"/><Relationship Id="rId4" Type="http://schemas.openxmlformats.org/officeDocument/2006/relationships/image" Target="../media/image155.wmf"/></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90.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159.wmf"/><Relationship Id="rId5" Type="http://schemas.openxmlformats.org/officeDocument/2006/relationships/oleObject" Target="../embeddings/oleObject91.bin"/><Relationship Id="rId4" Type="http://schemas.openxmlformats.org/officeDocument/2006/relationships/image" Target="../media/image158.wmf"/></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92.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61.wmf"/><Relationship Id="rId5" Type="http://schemas.openxmlformats.org/officeDocument/2006/relationships/oleObject" Target="../embeddings/oleObject93.bin"/><Relationship Id="rId4" Type="http://schemas.openxmlformats.org/officeDocument/2006/relationships/image" Target="../media/image160.wmf"/></Relationships>
</file>

<file path=ppt/slides/_rels/slide6.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5.wmf"/><Relationship Id="rId5" Type="http://schemas.openxmlformats.org/officeDocument/2006/relationships/oleObject" Target="../embeddings/oleObject14.bin"/><Relationship Id="rId4" Type="http://schemas.openxmlformats.org/officeDocument/2006/relationships/image" Target="../media/image14.wmf"/><Relationship Id="rId9" Type="http://schemas.openxmlformats.org/officeDocument/2006/relationships/image" Target="../media/image20.png"/></Relationships>
</file>

<file path=ppt/slides/_rels/slide60.xml.rels><?xml version="1.0" encoding="UTF-8" standalone="yes"?>
<Relationships xmlns="http://schemas.openxmlformats.org/package/2006/relationships"><Relationship Id="rId8" Type="http://schemas.openxmlformats.org/officeDocument/2006/relationships/image" Target="../media/image163.wmf"/><Relationship Id="rId13" Type="http://schemas.openxmlformats.org/officeDocument/2006/relationships/image" Target="../media/image980.png"/><Relationship Id="rId3" Type="http://schemas.openxmlformats.org/officeDocument/2006/relationships/oleObject" Target="../embeddings/oleObject94.bin"/><Relationship Id="rId7" Type="http://schemas.openxmlformats.org/officeDocument/2006/relationships/oleObject" Target="../embeddings/oleObject96.bin"/><Relationship Id="rId12" Type="http://schemas.openxmlformats.org/officeDocument/2006/relationships/image" Target="../media/image165.wmf"/><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62.wmf"/><Relationship Id="rId11" Type="http://schemas.openxmlformats.org/officeDocument/2006/relationships/oleObject" Target="../embeddings/oleObject98.bin"/><Relationship Id="rId5" Type="http://schemas.openxmlformats.org/officeDocument/2006/relationships/oleObject" Target="../embeddings/oleObject95.bin"/><Relationship Id="rId10" Type="http://schemas.openxmlformats.org/officeDocument/2006/relationships/image" Target="../media/image164.wmf"/><Relationship Id="rId4" Type="http://schemas.openxmlformats.org/officeDocument/2006/relationships/image" Target="../media/image161.wmf"/><Relationship Id="rId9" Type="http://schemas.openxmlformats.org/officeDocument/2006/relationships/oleObject" Target="../embeddings/oleObject97.bin"/></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102.bin"/><Relationship Id="rId3" Type="http://schemas.openxmlformats.org/officeDocument/2006/relationships/oleObject" Target="../embeddings/oleObject99.bin"/><Relationship Id="rId7" Type="http://schemas.openxmlformats.org/officeDocument/2006/relationships/oleObject" Target="../embeddings/oleObject101.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167.wmf"/><Relationship Id="rId11" Type="http://schemas.openxmlformats.org/officeDocument/2006/relationships/image" Target="../media/image169.wmf"/><Relationship Id="rId5" Type="http://schemas.openxmlformats.org/officeDocument/2006/relationships/oleObject" Target="../embeddings/oleObject100.bin"/><Relationship Id="rId10" Type="http://schemas.openxmlformats.org/officeDocument/2006/relationships/oleObject" Target="../embeddings/oleObject103.bin"/><Relationship Id="rId4" Type="http://schemas.openxmlformats.org/officeDocument/2006/relationships/image" Target="../media/image166.wmf"/><Relationship Id="rId9" Type="http://schemas.openxmlformats.org/officeDocument/2006/relationships/image" Target="../media/image168.wmf"/></Relationships>
</file>

<file path=ppt/slides/_rels/slide62.xml.rels><?xml version="1.0" encoding="UTF-8" standalone="yes"?>
<Relationships xmlns="http://schemas.openxmlformats.org/package/2006/relationships"><Relationship Id="rId8" Type="http://schemas.openxmlformats.org/officeDocument/2006/relationships/image" Target="../media/image172.wmf"/><Relationship Id="rId3" Type="http://schemas.openxmlformats.org/officeDocument/2006/relationships/oleObject" Target="../embeddings/oleObject104.bin"/><Relationship Id="rId7" Type="http://schemas.openxmlformats.org/officeDocument/2006/relationships/oleObject" Target="../embeddings/oleObject106.bin"/><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171.wmf"/><Relationship Id="rId5" Type="http://schemas.openxmlformats.org/officeDocument/2006/relationships/oleObject" Target="../embeddings/oleObject105.bin"/><Relationship Id="rId4" Type="http://schemas.openxmlformats.org/officeDocument/2006/relationships/image" Target="../media/image170.wmf"/></Relationships>
</file>

<file path=ppt/slides/_rels/slide63.xml.rels><?xml version="1.0" encoding="UTF-8" standalone="yes"?>
<Relationships xmlns="http://schemas.openxmlformats.org/package/2006/relationships"><Relationship Id="rId8" Type="http://schemas.openxmlformats.org/officeDocument/2006/relationships/image" Target="../media/image174.wmf"/><Relationship Id="rId3" Type="http://schemas.openxmlformats.org/officeDocument/2006/relationships/oleObject" Target="../embeddings/oleObject107.bin"/><Relationship Id="rId7" Type="http://schemas.openxmlformats.org/officeDocument/2006/relationships/oleObject" Target="../embeddings/oleObject109.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73.wmf"/><Relationship Id="rId5" Type="http://schemas.openxmlformats.org/officeDocument/2006/relationships/oleObject" Target="../embeddings/oleObject108.bin"/><Relationship Id="rId4" Type="http://schemas.openxmlformats.org/officeDocument/2006/relationships/image" Target="../media/image172.w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176.wmf"/><Relationship Id="rId5" Type="http://schemas.openxmlformats.org/officeDocument/2006/relationships/oleObject" Target="../embeddings/oleObject111.bin"/><Relationship Id="rId4" Type="http://schemas.openxmlformats.org/officeDocument/2006/relationships/image" Target="../media/image175.wmf"/></Relationships>
</file>

<file path=ppt/slides/_rels/slide65.xml.rels><?xml version="1.0" encoding="UTF-8" standalone="yes"?>
<Relationships xmlns="http://schemas.openxmlformats.org/package/2006/relationships"><Relationship Id="rId8" Type="http://schemas.openxmlformats.org/officeDocument/2006/relationships/image" Target="../media/image179.wmf"/><Relationship Id="rId3" Type="http://schemas.openxmlformats.org/officeDocument/2006/relationships/oleObject" Target="../embeddings/oleObject112.bin"/><Relationship Id="rId7" Type="http://schemas.openxmlformats.org/officeDocument/2006/relationships/oleObject" Target="../embeddings/oleObject114.bin"/><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178.wmf"/><Relationship Id="rId11" Type="http://schemas.openxmlformats.org/officeDocument/2006/relationships/image" Target="../media/image180.wmf"/><Relationship Id="rId5" Type="http://schemas.openxmlformats.org/officeDocument/2006/relationships/oleObject" Target="../embeddings/oleObject113.bin"/><Relationship Id="rId10" Type="http://schemas.openxmlformats.org/officeDocument/2006/relationships/oleObject" Target="../embeddings/oleObject115.bin"/><Relationship Id="rId4" Type="http://schemas.openxmlformats.org/officeDocument/2006/relationships/image" Target="../media/image177.wmf"/><Relationship Id="rId9" Type="http://schemas.openxmlformats.org/officeDocument/2006/relationships/image" Target="../media/image1090.png"/></Relationships>
</file>

<file path=ppt/slides/_rels/slide66.xml.rels><?xml version="1.0" encoding="UTF-8" standalone="yes"?>
<Relationships xmlns="http://schemas.openxmlformats.org/package/2006/relationships"><Relationship Id="rId3" Type="http://schemas.openxmlformats.org/officeDocument/2006/relationships/image" Target="../media/image1110.png"/><Relationship Id="rId7" Type="http://schemas.openxmlformats.org/officeDocument/2006/relationships/image" Target="../media/image182.wmf"/><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oleObject" Target="../embeddings/oleObject117.bin"/><Relationship Id="rId5" Type="http://schemas.openxmlformats.org/officeDocument/2006/relationships/image" Target="../media/image181.wmf"/><Relationship Id="rId4" Type="http://schemas.openxmlformats.org/officeDocument/2006/relationships/oleObject" Target="../embeddings/oleObject116.bin"/></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18.bin"/><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1130.png"/><Relationship Id="rId5" Type="http://schemas.openxmlformats.org/officeDocument/2006/relationships/image" Target="../media/image1120.png"/><Relationship Id="rId4" Type="http://schemas.openxmlformats.org/officeDocument/2006/relationships/image" Target="../media/image183.wmf"/><Relationship Id="rId9" Type="http://schemas.openxmlformats.org/officeDocument/2006/relationships/image" Target="../media/image1140.png"/></Relationships>
</file>

<file path=ppt/slides/_rels/slide68.xml.rels><?xml version="1.0" encoding="UTF-8" standalone="yes"?>
<Relationships xmlns="http://schemas.openxmlformats.org/package/2006/relationships"><Relationship Id="rId3" Type="http://schemas.openxmlformats.org/officeDocument/2006/relationships/image" Target="../media/image1150.png"/><Relationship Id="rId1" Type="http://schemas.openxmlformats.org/officeDocument/2006/relationships/slideLayout" Target="../slideLayouts/slideLayout7.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s>
</file>

<file path=ppt/slides/_rels/slide6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 Id="rId4" Type="http://schemas.openxmlformats.org/officeDocument/2006/relationships/image" Target="../media/image18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7.xml"/><Relationship Id="rId4" Type="http://schemas.openxmlformats.org/officeDocument/2006/relationships/image" Target="../media/image192.png"/></Relationships>
</file>

<file path=ppt/slides/_rels/slide71.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7.xml"/><Relationship Id="rId4" Type="http://schemas.openxmlformats.org/officeDocument/2006/relationships/image" Target="../media/image195.png"/></Relationships>
</file>

<file path=ppt/slides/_rels/slide72.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7.xml"/><Relationship Id="rId5" Type="http://schemas.openxmlformats.org/officeDocument/2006/relationships/image" Target="../media/image199.png"/><Relationship Id="rId4" Type="http://schemas.openxmlformats.org/officeDocument/2006/relationships/image" Target="../media/image198.png"/></Relationships>
</file>

<file path=ppt/slides/_rels/slide7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00.png"/><Relationship Id="rId1" Type="http://schemas.openxmlformats.org/officeDocument/2006/relationships/slideLayout" Target="../slideLayouts/slideLayout7.xml"/><Relationship Id="rId5" Type="http://schemas.openxmlformats.org/officeDocument/2006/relationships/image" Target="../media/image203.png"/><Relationship Id="rId4" Type="http://schemas.openxmlformats.org/officeDocument/2006/relationships/image" Target="../media/image202.png"/></Relationships>
</file>

<file path=ppt/slides/_rels/slide74.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png"/><Relationship Id="rId1" Type="http://schemas.openxmlformats.org/officeDocument/2006/relationships/slideLayout" Target="../slideLayouts/slideLayout7.xml"/><Relationship Id="rId4" Type="http://schemas.openxmlformats.org/officeDocument/2006/relationships/image" Target="../media/image212.png"/></Relationships>
</file>

<file path=ppt/slides/_rels/slide78.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13.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slideLayout" Target="../slideLayouts/slideLayout7.xml"/><Relationship Id="rId4" Type="http://schemas.openxmlformats.org/officeDocument/2006/relationships/image" Target="../media/image217.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2.png"/><Relationship Id="rId4" Type="http://schemas.openxmlformats.org/officeDocument/2006/relationships/image" Target="../media/image17.wmf"/></Relationships>
</file>

<file path=ppt/slides/_rels/slide80.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image" Target="../media/image220.png"/><Relationship Id="rId1" Type="http://schemas.openxmlformats.org/officeDocument/2006/relationships/slideLayout" Target="../slideLayouts/slideLayout7.xml"/><Relationship Id="rId4" Type="http://schemas.openxmlformats.org/officeDocument/2006/relationships/image" Target="../media/image222.png"/></Relationships>
</file>

<file path=ppt/slides/_rels/slide82.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image" Target="../media/image225.png"/><Relationship Id="rId1" Type="http://schemas.openxmlformats.org/officeDocument/2006/relationships/slideLayout" Target="../slideLayouts/slideLayout7.xml"/><Relationship Id="rId4" Type="http://schemas.openxmlformats.org/officeDocument/2006/relationships/image" Target="../media/image227.png"/></Relationships>
</file>

<file path=ppt/slides/_rels/slide84.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7.xml"/><Relationship Id="rId5" Type="http://schemas.openxmlformats.org/officeDocument/2006/relationships/image" Target="../media/image231.png"/><Relationship Id="rId4" Type="http://schemas.openxmlformats.org/officeDocument/2006/relationships/image" Target="../media/image230.png"/></Relationships>
</file>

<file path=ppt/slides/_rels/slide85.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232.png"/><Relationship Id="rId1" Type="http://schemas.openxmlformats.org/officeDocument/2006/relationships/slideLayout" Target="../slideLayouts/slideLayout7.xml"/><Relationship Id="rId4" Type="http://schemas.openxmlformats.org/officeDocument/2006/relationships/image" Target="../media/image234.png"/></Relationships>
</file>

<file path=ppt/slides/_rels/slide86.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235.png"/><Relationship Id="rId1" Type="http://schemas.openxmlformats.org/officeDocument/2006/relationships/slideLayout" Target="../slideLayouts/slideLayout7.xml"/><Relationship Id="rId4" Type="http://schemas.openxmlformats.org/officeDocument/2006/relationships/image" Target="../media/image237.png"/></Relationships>
</file>

<file path=ppt/slides/_rels/slide87.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image" Target="../media/image23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24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9.bin"/><Relationship Id="rId13" Type="http://schemas.openxmlformats.org/officeDocument/2006/relationships/image" Target="../media/image22.wmf"/><Relationship Id="rId3" Type="http://schemas.openxmlformats.org/officeDocument/2006/relationships/notesSlide" Target="../notesSlides/notesSlide3.xml"/><Relationship Id="rId7" Type="http://schemas.openxmlformats.org/officeDocument/2006/relationships/image" Target="../media/image19.wmf"/><Relationship Id="rId12"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8.bin"/><Relationship Id="rId11" Type="http://schemas.openxmlformats.org/officeDocument/2006/relationships/image" Target="../media/image21.wmf"/><Relationship Id="rId5" Type="http://schemas.openxmlformats.org/officeDocument/2006/relationships/image" Target="../media/image18.wmf"/><Relationship Id="rId10" Type="http://schemas.openxmlformats.org/officeDocument/2006/relationships/oleObject" Target="../embeddings/oleObject20.bin"/><Relationship Id="rId4" Type="http://schemas.openxmlformats.org/officeDocument/2006/relationships/oleObject" Target="../embeddings/oleObject17.bin"/><Relationship Id="rId9" Type="http://schemas.openxmlformats.org/officeDocument/2006/relationships/image" Target="../media/image20.wmf"/></Relationships>
</file>

<file path=ppt/slides/_rels/slide90.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4.png"/><Relationship Id="rId1" Type="http://schemas.openxmlformats.org/officeDocument/2006/relationships/slideLayout" Target="../slideLayouts/slideLayout7.xml"/><Relationship Id="rId4" Type="http://schemas.openxmlformats.org/officeDocument/2006/relationships/image" Target="../media/image246.png"/></Relationships>
</file>

<file path=ppt/slides/_rels/slide91.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image" Target="../media/image247.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249.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252.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Layout" Target="../slideLayouts/slideLayout7.xml"/><Relationship Id="rId4" Type="http://schemas.openxmlformats.org/officeDocument/2006/relationships/image" Target="../media/image256.png"/></Relationships>
</file>

<file path=ppt/slides/_rels/slide96.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7.png"/><Relationship Id="rId1" Type="http://schemas.openxmlformats.org/officeDocument/2006/relationships/slideLayout" Target="../slideLayouts/slideLayout7.xml"/><Relationship Id="rId4" Type="http://schemas.openxmlformats.org/officeDocument/2006/relationships/image" Target="../media/image259.png"/></Relationships>
</file>

<file path=ppt/slides/_rels/slide97.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image" Target="../media/image262.png"/><Relationship Id="rId1" Type="http://schemas.openxmlformats.org/officeDocument/2006/relationships/slideLayout" Target="../slideLayouts/slideLayout7.xml"/><Relationship Id="rId4" Type="http://schemas.openxmlformats.org/officeDocument/2006/relationships/image" Target="../media/image264.png"/></Relationships>
</file>

<file path=ppt/slides/_rels/slide99.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19303" y="184151"/>
            <a:ext cx="4849111" cy="593724"/>
          </a:xfrm>
        </p:spPr>
        <p:txBody>
          <a:bodyPr>
            <a:normAutofit fontScale="90000"/>
          </a:bodyPr>
          <a:lstStyle/>
          <a:p>
            <a:r>
              <a:rPr lang="en-US" dirty="0" smtClean="0">
                <a:solidFill>
                  <a:srgbClr val="7030A0"/>
                </a:solidFill>
              </a:rPr>
              <a:t>LINEAR  ALGEBRA </a:t>
            </a:r>
            <a:endParaRPr lang="en-US" dirty="0">
              <a:solidFill>
                <a:srgbClr val="7030A0"/>
              </a:solidFill>
            </a:endParaRPr>
          </a:p>
        </p:txBody>
      </p:sp>
      <p:sp>
        <p:nvSpPr>
          <p:cNvPr id="5" name="Content Placeholder 4"/>
          <p:cNvSpPr>
            <a:spLocks noGrp="1"/>
          </p:cNvSpPr>
          <p:nvPr>
            <p:ph idx="1"/>
          </p:nvPr>
        </p:nvSpPr>
        <p:spPr>
          <a:xfrm>
            <a:off x="304800" y="3124200"/>
            <a:ext cx="8915400" cy="2917163"/>
          </a:xfrm>
        </p:spPr>
        <p:txBody>
          <a:bodyPr>
            <a:normAutofit fontScale="25000" lnSpcReduction="20000"/>
          </a:bodyPr>
          <a:lstStyle/>
          <a:p>
            <a:pPr lvl="0" defTabSz="914400"/>
            <a:r>
              <a:rPr lang="en-US" altLang="en-US" sz="14400" b="1" dirty="0" smtClean="0">
                <a:solidFill>
                  <a:srgbClr val="2D2F90"/>
                </a:solidFill>
                <a:latin typeface="Arial Rounded MT Bold" panose="020F0704030504030204" pitchFamily="34" charset="0"/>
                <a:ea typeface="Calibri" panose="020F0502020204030204" pitchFamily="34" charset="0"/>
                <a:cs typeface="Times New Roman" panose="02020603050405020304" pitchFamily="18" charset="0"/>
              </a:rPr>
              <a:t>    </a:t>
            </a:r>
            <a:r>
              <a:rPr lang="en-US" altLang="en-US" sz="16000" b="1" dirty="0" smtClean="0">
                <a:solidFill>
                  <a:srgbClr val="2D2F90"/>
                </a:solidFill>
                <a:latin typeface="Arial Rounded MT Bold" panose="020F0704030504030204" pitchFamily="34" charset="0"/>
                <a:ea typeface="Calibri" panose="020F0502020204030204" pitchFamily="34" charset="0"/>
                <a:cs typeface="Times New Roman" panose="02020603050405020304" pitchFamily="18" charset="0"/>
              </a:rPr>
              <a:t>SRI </a:t>
            </a:r>
            <a:r>
              <a:rPr lang="en-US" altLang="en-US" sz="16000" b="1" dirty="0">
                <a:solidFill>
                  <a:srgbClr val="2D2F90"/>
                </a:solidFill>
                <a:latin typeface="Arial Rounded MT Bold" panose="020F0704030504030204" pitchFamily="34" charset="0"/>
                <a:ea typeface="Calibri" panose="020F0502020204030204" pitchFamily="34" charset="0"/>
                <a:cs typeface="Times New Roman" panose="02020603050405020304" pitchFamily="18" charset="0"/>
              </a:rPr>
              <a:t>HARI DEGREE COLLEGE</a:t>
            </a:r>
            <a:endParaRPr lang="en-US" altLang="en-US" sz="16000" dirty="0"/>
          </a:p>
          <a:p>
            <a:pPr lvl="0" defTabSz="914400"/>
            <a:r>
              <a:rPr lang="en-US" altLang="en-US" sz="6200" b="1" dirty="0">
                <a:solidFill>
                  <a:srgbClr val="030303"/>
                </a:solidFill>
                <a:latin typeface="Times New Roman" panose="02020603050405020304" pitchFamily="18" charset="0"/>
                <a:ea typeface="Calibri" panose="020F0502020204030204" pitchFamily="34" charset="0"/>
                <a:cs typeface="Times New Roman" panose="02020603050405020304" pitchFamily="18" charset="0"/>
              </a:rPr>
              <a:t>                     (Permanently Affiliated to Yogi </a:t>
            </a:r>
            <a:r>
              <a:rPr lang="en-US" altLang="en-US" sz="6200" b="1" dirty="0" err="1">
                <a:solidFill>
                  <a:srgbClr val="030303"/>
                </a:solidFill>
                <a:latin typeface="Times New Roman" panose="02020603050405020304" pitchFamily="18" charset="0"/>
                <a:ea typeface="Calibri" panose="020F0502020204030204" pitchFamily="34" charset="0"/>
                <a:cs typeface="Times New Roman" panose="02020603050405020304" pitchFamily="18" charset="0"/>
              </a:rPr>
              <a:t>Vemana</a:t>
            </a:r>
            <a:r>
              <a:rPr lang="en-US" altLang="en-US" sz="6200" b="1" dirty="0">
                <a:solidFill>
                  <a:srgbClr val="030303"/>
                </a:solidFill>
                <a:latin typeface="Times New Roman" panose="02020603050405020304" pitchFamily="18" charset="0"/>
                <a:ea typeface="Calibri" panose="020F0502020204030204" pitchFamily="34" charset="0"/>
                <a:cs typeface="Times New Roman" panose="02020603050405020304" pitchFamily="18" charset="0"/>
              </a:rPr>
              <a:t> University, Kadapa)</a:t>
            </a:r>
            <a:endParaRPr lang="en-US" altLang="en-US" sz="6200" dirty="0"/>
          </a:p>
          <a:p>
            <a:pPr lvl="0" defTabSz="914400"/>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                      Recognized by UGC New-Delhi under Section 2(f) &amp;12(8) </a:t>
            </a:r>
            <a:endParaRPr lang="en-US" altLang="en-US" sz="6200" dirty="0"/>
          </a:p>
          <a:p>
            <a:pPr lvl="0" defTabSz="914400"/>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                      An ISO 9001</a:t>
            </a:r>
            <a:r>
              <a:rPr lang="en-US" altLang="en-US" sz="6200" b="1" dirty="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2015Certified Institution</a:t>
            </a:r>
            <a:endParaRPr lang="en-US" altLang="en-US" sz="6200" dirty="0"/>
          </a:p>
          <a:p>
            <a:pPr lvl="0" defTabSz="914400"/>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                     #45/290-10</a:t>
            </a:r>
            <a:r>
              <a:rPr lang="en-US" altLang="en-US" sz="6200" b="1" dirty="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BalajiNagar,Kadapa</a:t>
            </a:r>
            <a:r>
              <a:rPr lang="en-US" altLang="en-US" sz="6200" b="1" dirty="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A.P</a:t>
            </a:r>
            <a:r>
              <a:rPr lang="en-US" altLang="en-US" sz="6200" b="1" dirty="0">
                <a:solidFill>
                  <a:srgbClr val="2F2F2F"/>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INDIA-516003</a:t>
            </a:r>
            <a:endParaRPr lang="en-US" altLang="en-US" sz="6200" dirty="0"/>
          </a:p>
          <a:p>
            <a:pPr lvl="0" defTabSz="914400"/>
            <a:r>
              <a:rPr lang="en-US" altLang="en-US" sz="6200" b="1" dirty="0">
                <a:latin typeface="Times New Roman" panose="02020603050405020304" pitchFamily="18" charset="0"/>
                <a:ea typeface="Arial" panose="020B0604020202020204" pitchFamily="34" charset="0"/>
                <a:cs typeface="Times New Roman" panose="02020603050405020304" pitchFamily="18" charset="0"/>
              </a:rPr>
              <a:t>                      E-Mail:</a:t>
            </a:r>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hlinkClick r:id="rId3"/>
              </a:rPr>
              <a:t>sriharidc047@gmail.com</a:t>
            </a:r>
            <a:r>
              <a:rPr lang="en-US" altLang="en-US" sz="6200" b="1" dirty="0">
                <a:latin typeface="Times New Roman" panose="02020603050405020304" pitchFamily="18" charset="0"/>
                <a:ea typeface="Arial" panose="020B0604020202020204" pitchFamily="34" charset="0"/>
                <a:cs typeface="Times New Roman" panose="02020603050405020304" pitchFamily="18" charset="0"/>
              </a:rPr>
              <a:t> </a:t>
            </a:r>
            <a:r>
              <a:rPr lang="en-US" altLang="en-US" sz="6200" b="1" dirty="0" smtClean="0">
                <a:solidFill>
                  <a:srgbClr val="030303"/>
                </a:solidFill>
                <a:latin typeface="Times New Roman" panose="02020603050405020304" pitchFamily="18" charset="0"/>
                <a:ea typeface="Arial" panose="020B0604020202020204" pitchFamily="34" charset="0"/>
                <a:cs typeface="Times New Roman" panose="02020603050405020304" pitchFamily="18" charset="0"/>
              </a:rPr>
              <a:t>Web www.sriharidegreecollege.ac.in</a:t>
            </a:r>
            <a:r>
              <a:rPr lang="en-US" altLang="en-US" sz="6200" b="1" dirty="0" smtClean="0">
                <a:latin typeface="Times New Roman" panose="02020603050405020304" pitchFamily="18" charset="0"/>
                <a:ea typeface="Arial" panose="020B0604020202020204" pitchFamily="34" charset="0"/>
                <a:cs typeface="Times New Roman" panose="02020603050405020304" pitchFamily="18" charset="0"/>
              </a:rPr>
              <a:t> </a:t>
            </a:r>
            <a:r>
              <a:rPr lang="en-US" altLang="en-US" sz="6200" b="1" dirty="0">
                <a:solidFill>
                  <a:srgbClr val="7275B5"/>
                </a:solidFill>
                <a:latin typeface="Times New Roman" panose="02020603050405020304" pitchFamily="18" charset="0"/>
                <a:ea typeface="Arial" panose="020B0604020202020204" pitchFamily="34" charset="0"/>
                <a:cs typeface="Times New Roman" panose="02020603050405020304" pitchFamily="18" charset="0"/>
              </a:rPr>
              <a:t>©</a:t>
            </a:r>
            <a:r>
              <a:rPr lang="en-US" altLang="en-US" sz="6200" b="1" dirty="0">
                <a:solidFill>
                  <a:srgbClr val="030303"/>
                </a:solidFill>
                <a:latin typeface="Times New Roman" panose="02020603050405020304" pitchFamily="18" charset="0"/>
                <a:ea typeface="Arial" panose="020B0604020202020204" pitchFamily="34" charset="0"/>
                <a:cs typeface="Times New Roman" panose="02020603050405020304" pitchFamily="18" charset="0"/>
              </a:rPr>
              <a:t>9440074132</a:t>
            </a:r>
          </a:p>
          <a:p>
            <a:pPr lvl="0" defTabSz="914400"/>
            <a:r>
              <a:rPr lang="en-US" altLang="en-US" sz="2400" b="1" dirty="0">
                <a:solidFill>
                  <a:srgbClr val="030303"/>
                </a:solidFill>
                <a:latin typeface="Times New Roman" panose="02020603050405020304" pitchFamily="18" charset="0"/>
                <a:cs typeface="Times New Roman" panose="02020603050405020304" pitchFamily="18" charset="0"/>
              </a:rPr>
              <a:t>                                                                        </a:t>
            </a:r>
            <a:r>
              <a:rPr lang="en-US" altLang="en-US" sz="2400" b="1" dirty="0" smtClean="0">
                <a:solidFill>
                  <a:srgbClr val="030303"/>
                </a:solidFill>
                <a:latin typeface="Times New Roman" panose="02020603050405020304" pitchFamily="18" charset="0"/>
                <a:cs typeface="Times New Roman" panose="02020603050405020304" pitchFamily="18" charset="0"/>
              </a:rPr>
              <a:t>                                                                                                                        </a:t>
            </a:r>
            <a:r>
              <a:rPr lang="en-US" altLang="en-US" sz="6400" b="1" dirty="0">
                <a:solidFill>
                  <a:srgbClr val="FF0000"/>
                </a:solidFill>
                <a:latin typeface="Times New Roman" panose="02020603050405020304" pitchFamily="18" charset="0"/>
                <a:cs typeface="Times New Roman" panose="02020603050405020304" pitchFamily="18" charset="0"/>
              </a:rPr>
              <a:t>prepared</a:t>
            </a:r>
          </a:p>
          <a:p>
            <a:pPr lvl="0" defTabSz="914400"/>
            <a:r>
              <a:rPr lang="en-US" altLang="en-US" sz="6400" b="1" dirty="0">
                <a:solidFill>
                  <a:srgbClr val="FF0000"/>
                </a:solidFill>
                <a:latin typeface="Times New Roman" panose="02020603050405020304" pitchFamily="18" charset="0"/>
                <a:cs typeface="Times New Roman" panose="02020603050405020304" pitchFamily="18" charset="0"/>
              </a:rPr>
              <a:t>                                                                              by</a:t>
            </a:r>
          </a:p>
          <a:p>
            <a:pPr lvl="0" defTabSz="914400"/>
            <a:r>
              <a:rPr lang="en-US" altLang="en-US" sz="6400" b="1" dirty="0">
                <a:solidFill>
                  <a:srgbClr val="7030A0"/>
                </a:solidFill>
                <a:latin typeface="Times New Roman" panose="02020603050405020304" pitchFamily="18" charset="0"/>
                <a:cs typeface="Times New Roman" panose="02020603050405020304" pitchFamily="18" charset="0"/>
              </a:rPr>
              <a:t>                                                             DR.V.SUBBAREDDY (H.O.D)</a:t>
            </a:r>
          </a:p>
          <a:p>
            <a:pPr lvl="0" defTabSz="914400"/>
            <a:r>
              <a:rPr lang="en-US" altLang="en-US" sz="6400" b="1" dirty="0">
                <a:solidFill>
                  <a:srgbClr val="7030A0"/>
                </a:solidFill>
                <a:latin typeface="Times New Roman" panose="02020603050405020304" pitchFamily="18" charset="0"/>
                <a:cs typeface="Times New Roman" panose="02020603050405020304" pitchFamily="18" charset="0"/>
              </a:rPr>
              <a:t>                                                             </a:t>
            </a:r>
            <a:r>
              <a:rPr lang="en-US" altLang="en-US" sz="6400" b="1" dirty="0" err="1">
                <a:solidFill>
                  <a:srgbClr val="7030A0"/>
                </a:solidFill>
                <a:latin typeface="Times New Roman" panose="02020603050405020304" pitchFamily="18" charset="0"/>
                <a:cs typeface="Times New Roman" panose="02020603050405020304" pitchFamily="18" charset="0"/>
              </a:rPr>
              <a:t>Dept.of</a:t>
            </a:r>
            <a:r>
              <a:rPr lang="en-US" altLang="en-US" sz="6400" b="1" dirty="0">
                <a:solidFill>
                  <a:srgbClr val="7030A0"/>
                </a:solidFill>
                <a:latin typeface="Times New Roman" panose="02020603050405020304" pitchFamily="18" charset="0"/>
                <a:cs typeface="Times New Roman" panose="02020603050405020304" pitchFamily="18" charset="0"/>
              </a:rPr>
              <a:t> Mathematical Sciences </a:t>
            </a:r>
          </a:p>
          <a:p>
            <a:pPr lvl="0" defTabSz="914400"/>
            <a:r>
              <a:rPr lang="en-US" altLang="en-US" sz="6400" b="1" dirty="0">
                <a:solidFill>
                  <a:srgbClr val="030303"/>
                </a:solidFill>
                <a:latin typeface="Times New Roman" panose="02020603050405020304" pitchFamily="18" charset="0"/>
                <a:cs typeface="Times New Roman" panose="02020603050405020304" pitchFamily="18" charset="0"/>
              </a:rPr>
              <a:t>                                                                          </a:t>
            </a:r>
          </a:p>
          <a:p>
            <a:pPr lvl="0" defTabSz="914400"/>
            <a:endParaRPr lang="en-US" altLang="en-US" sz="2400" dirty="0"/>
          </a:p>
          <a:p>
            <a:pPr lvl="0" defTabSz="914400"/>
            <a:r>
              <a:rPr lang="en-US" altLang="en-US" dirty="0">
                <a:solidFill>
                  <a:schemeClr val="tx1"/>
                </a:solidFill>
                <a:latin typeface="Arial" panose="020B0604020202020204" pitchFamily="34" charset="0"/>
              </a:rPr>
              <a:t> </a:t>
            </a:r>
          </a:p>
          <a:p>
            <a:endParaRPr lang="en-US" dirty="0"/>
          </a:p>
        </p:txBody>
      </p:sp>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a:t>
            </a:fld>
            <a:endParaRPr lang="en-US" dirty="0"/>
          </a:p>
        </p:txBody>
      </p:sp>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111749"/>
            <a:ext cx="3276600" cy="1678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064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599" y="381000"/>
            <a:ext cx="599483"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a:t>
            </a:r>
            <a:r>
              <a:rPr lang="en-US" b="1"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069266279"/>
              </p:ext>
            </p:extLst>
          </p:nvPr>
        </p:nvGraphicFramePr>
        <p:xfrm>
          <a:off x="1364207" y="201265"/>
          <a:ext cx="1579460" cy="918290"/>
        </p:xfrm>
        <a:graphic>
          <a:graphicData uri="http://schemas.openxmlformats.org/presentationml/2006/ole">
            <mc:AlternateContent xmlns:mc="http://schemas.openxmlformats.org/markup-compatibility/2006">
              <mc:Choice xmlns:v="urn:schemas-microsoft-com:vml" Requires="v">
                <p:oleObj spid="_x0000_s70690" name="Equation" r:id="rId3" imgW="1231366" imgH="710891" progId="Equation.DSMT4">
                  <p:embed/>
                </p:oleObj>
              </mc:Choice>
              <mc:Fallback>
                <p:oleObj name="Equation" r:id="rId3" imgW="1231366" imgH="710891"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4207" y="201265"/>
                        <a:ext cx="1579460" cy="918290"/>
                      </a:xfrm>
                      <a:prstGeom prst="rect">
                        <a:avLst/>
                      </a:prstGeom>
                      <a:noFill/>
                    </p:spPr>
                  </p:pic>
                </p:oleObj>
              </mc:Fallback>
            </mc:AlternateContent>
          </a:graphicData>
        </a:graphic>
      </p:graphicFrame>
      <p:sp>
        <p:nvSpPr>
          <p:cNvPr id="5" name="Rectangle 4"/>
          <p:cNvSpPr/>
          <p:nvPr/>
        </p:nvSpPr>
        <p:spPr>
          <a:xfrm>
            <a:off x="935558" y="1143000"/>
            <a:ext cx="4398442" cy="369332"/>
          </a:xfrm>
          <a:prstGeom prst="rect">
            <a:avLst/>
          </a:prstGeom>
        </p:spPr>
        <p:txBody>
          <a:bodyPr wrap="square">
            <a:spAutoFit/>
          </a:bodyPr>
          <a:lstStyle/>
          <a:p>
            <a:r>
              <a:rPr lang="en-US" dirty="0" smtClean="0"/>
              <a:t>Here the number of non – zero rows is 3</a:t>
            </a:r>
            <a:endParaRPr lang="en-US" dirty="0"/>
          </a:p>
        </p:txBody>
      </p:sp>
      <p:sp>
        <p:nvSpPr>
          <p:cNvPr id="6" name="Rectangle 5"/>
          <p:cNvSpPr/>
          <p:nvPr/>
        </p:nvSpPr>
        <p:spPr>
          <a:xfrm>
            <a:off x="3141878" y="457200"/>
            <a:ext cx="2496922"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
        <p:nvSpPr>
          <p:cNvPr id="7" name="Rectangle 6"/>
          <p:cNvSpPr/>
          <p:nvPr/>
        </p:nvSpPr>
        <p:spPr>
          <a:xfrm>
            <a:off x="1166882" y="1752600"/>
            <a:ext cx="1865593"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Hence </a:t>
            </a:r>
            <a:r>
              <a:rPr lang="en-US" dirty="0" smtClean="0">
                <a:effectLst/>
                <a:latin typeface="Symbol" panose="05050102010706020507" pitchFamily="18" charset="2"/>
                <a:ea typeface="Times New Roman" panose="02020603050405020304" pitchFamily="18" charset="0"/>
                <a:cs typeface="Gautami" panose="020B0502040204020203" pitchFamily="34" charset="0"/>
              </a:rPr>
              <a:t>r</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 3</a:t>
            </a:r>
            <a:endParaRPr lang="en-US" dirty="0"/>
          </a:p>
        </p:txBody>
      </p:sp>
      <p:sp>
        <p:nvSpPr>
          <p:cNvPr id="8" name="TextBox 7"/>
          <p:cNvSpPr txBox="1"/>
          <p:nvPr/>
        </p:nvSpPr>
        <p:spPr>
          <a:xfrm>
            <a:off x="194479" y="2464271"/>
            <a:ext cx="774571" cy="369332"/>
          </a:xfrm>
          <a:prstGeom prst="rect">
            <a:avLst/>
          </a:prstGeom>
          <a:noFill/>
        </p:spPr>
        <p:txBody>
          <a:bodyPr wrap="none" rtlCol="0">
            <a:spAutoFit/>
          </a:bodyPr>
          <a:lstStyle/>
          <a:p>
            <a:r>
              <a:rPr lang="en-US" dirty="0" smtClean="0">
                <a:solidFill>
                  <a:srgbClr val="FF0000"/>
                </a:solidFill>
              </a:rPr>
              <a:t>Sol</a:t>
            </a:r>
            <a:r>
              <a:rPr lang="en-US" dirty="0" smtClean="0">
                <a:solidFill>
                  <a:srgbClr val="FF0000"/>
                </a:solidFill>
                <a:sym typeface="Wingdings" panose="05000000000000000000" pitchFamily="2" charset="2"/>
              </a:rPr>
              <a:t>(ii):</a:t>
            </a:r>
            <a:endParaRPr lang="en-US" dirty="0">
              <a:solidFill>
                <a:srgbClr val="FF0000"/>
              </a:solidFill>
            </a:endParaRPr>
          </a:p>
        </p:txBody>
      </p:sp>
      <p:sp>
        <p:nvSpPr>
          <p:cNvPr id="9" name="Rectangle 8"/>
          <p:cNvSpPr/>
          <p:nvPr/>
        </p:nvSpPr>
        <p:spPr>
          <a:xfrm>
            <a:off x="1036092" y="2630269"/>
            <a:ext cx="892394"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Let A = </a:t>
            </a:r>
            <a:endParaRPr lang="en-US" dirty="0"/>
          </a:p>
        </p:txBody>
      </p:sp>
      <p:sp>
        <p:nvSpPr>
          <p:cNvPr id="10" name="Rectangle 8"/>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2673602809"/>
              </p:ext>
            </p:extLst>
          </p:nvPr>
        </p:nvGraphicFramePr>
        <p:xfrm>
          <a:off x="1928486" y="2286000"/>
          <a:ext cx="1271914" cy="1271914"/>
        </p:xfrm>
        <a:graphic>
          <a:graphicData uri="http://schemas.openxmlformats.org/presentationml/2006/ole">
            <mc:AlternateContent xmlns:mc="http://schemas.openxmlformats.org/markup-compatibility/2006">
              <mc:Choice xmlns:v="urn:schemas-microsoft-com:vml" Requires="v">
                <p:oleObj spid="_x0000_s70691" name="Equation" r:id="rId5" imgW="914400" imgH="914400" progId="Equation.DSMT4">
                  <p:embed/>
                </p:oleObj>
              </mc:Choice>
              <mc:Fallback>
                <p:oleObj name="Equation" r:id="rId5" imgW="914400" imgH="914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8486" y="2286000"/>
                        <a:ext cx="1271914" cy="1271914"/>
                      </a:xfrm>
                      <a:prstGeom prst="rect">
                        <a:avLst/>
                      </a:prstGeom>
                      <a:noFill/>
                    </p:spPr>
                  </p:pic>
                </p:oleObj>
              </mc:Fallback>
            </mc:AlternateContent>
          </a:graphicData>
        </a:graphic>
      </p:graphicFrame>
      <p:sp>
        <p:nvSpPr>
          <p:cNvPr id="12" name="Rectangle 11"/>
          <p:cNvSpPr/>
          <p:nvPr/>
        </p:nvSpPr>
        <p:spPr>
          <a:xfrm>
            <a:off x="3654038" y="2286000"/>
            <a:ext cx="2594362" cy="1200329"/>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and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6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	</a:t>
            </a:r>
            <a:endParaRPr lang="en-US" dirty="0"/>
          </a:p>
        </p:txBody>
      </p:sp>
      <p:sp>
        <p:nvSpPr>
          <p:cNvPr id="13" name="Rectangle 12"/>
          <p:cNvSpPr/>
          <p:nvPr/>
        </p:nvSpPr>
        <p:spPr>
          <a:xfrm>
            <a:off x="1143000" y="4078069"/>
            <a:ext cx="617560"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a:t>
            </a:r>
            <a:r>
              <a:rPr lang="en-US" b="1"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4" name="Rectangle 10"/>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287051328"/>
              </p:ext>
            </p:extLst>
          </p:nvPr>
        </p:nvGraphicFramePr>
        <p:xfrm>
          <a:off x="1760561" y="3723937"/>
          <a:ext cx="1381318" cy="1105054"/>
        </p:xfrm>
        <a:graphic>
          <a:graphicData uri="http://schemas.openxmlformats.org/presentationml/2006/ole">
            <mc:AlternateContent xmlns:mc="http://schemas.openxmlformats.org/markup-compatibility/2006">
              <mc:Choice xmlns:v="urn:schemas-microsoft-com:vml" Requires="v">
                <p:oleObj spid="_x0000_s70692" name="Equation" r:id="rId7" imgW="1143000" imgH="914400" progId="Equation.DSMT4">
                  <p:embed/>
                </p:oleObj>
              </mc:Choice>
              <mc:Fallback>
                <p:oleObj name="Equation" r:id="rId7" imgW="1143000" imgH="914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0561" y="3723937"/>
                        <a:ext cx="1381318" cy="1105054"/>
                      </a:xfrm>
                      <a:prstGeom prst="rect">
                        <a:avLst/>
                      </a:prstGeom>
                      <a:noFill/>
                    </p:spPr>
                  </p:pic>
                </p:oleObj>
              </mc:Fallback>
            </mc:AlternateContent>
          </a:graphicData>
        </a:graphic>
      </p:graphicFrame>
      <p:sp>
        <p:nvSpPr>
          <p:cNvPr id="16" name="Rectangle 15"/>
          <p:cNvSpPr/>
          <p:nvPr/>
        </p:nvSpPr>
        <p:spPr>
          <a:xfrm>
            <a:off x="3608907" y="4038600"/>
            <a:ext cx="286809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8" name="Rectangle 17"/>
          <p:cNvSpPr/>
          <p:nvPr/>
        </p:nvSpPr>
        <p:spPr>
          <a:xfrm>
            <a:off x="1151079" y="5373469"/>
            <a:ext cx="609481"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a:t>
            </a:r>
            <a:r>
              <a:rPr lang="en-US" b="1"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9" name="Rectangle 1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20" name="Object 19"/>
          <p:cNvGraphicFramePr>
            <a:graphicFrameLocks noChangeAspect="1"/>
          </p:cNvGraphicFramePr>
          <p:nvPr>
            <p:extLst>
              <p:ext uri="{D42A27DB-BD31-4B8C-83A1-F6EECF244321}">
                <p14:modId xmlns:p14="http://schemas.microsoft.com/office/powerpoint/2010/main" val="585291960"/>
              </p:ext>
            </p:extLst>
          </p:nvPr>
        </p:nvGraphicFramePr>
        <p:xfrm>
          <a:off x="1881732" y="4995346"/>
          <a:ext cx="1471068" cy="1176854"/>
        </p:xfrm>
        <a:graphic>
          <a:graphicData uri="http://schemas.openxmlformats.org/presentationml/2006/ole">
            <mc:AlternateContent xmlns:mc="http://schemas.openxmlformats.org/markup-compatibility/2006">
              <mc:Choice xmlns:v="urn:schemas-microsoft-com:vml" Requires="v">
                <p:oleObj spid="_x0000_s70693" name="Equation" r:id="rId9" imgW="1143000" imgH="914400" progId="Equation.DSMT4">
                  <p:embed/>
                </p:oleObj>
              </mc:Choice>
              <mc:Fallback>
                <p:oleObj name="Equation" r:id="rId9" imgW="1143000" imgH="9144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81732" y="4995346"/>
                        <a:ext cx="1471068" cy="1176854"/>
                      </a:xfrm>
                      <a:prstGeom prst="rect">
                        <a:avLst/>
                      </a:prstGeom>
                      <a:noFill/>
                    </p:spPr>
                  </p:pic>
                </p:oleObj>
              </mc:Fallback>
            </mc:AlternateContent>
          </a:graphicData>
        </a:graphic>
      </p:graphicFrame>
      <p:sp>
        <p:nvSpPr>
          <p:cNvPr id="21" name="Rectangle 20"/>
          <p:cNvSpPr/>
          <p:nvPr/>
        </p:nvSpPr>
        <p:spPr>
          <a:xfrm>
            <a:off x="3827374" y="5105400"/>
            <a:ext cx="325922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7" name="TextBox 16"/>
          <p:cNvSpPr txBox="1"/>
          <p:nvPr/>
        </p:nvSpPr>
        <p:spPr>
          <a:xfrm>
            <a:off x="8686800" y="5742801"/>
            <a:ext cx="228600" cy="369332"/>
          </a:xfrm>
          <a:prstGeom prst="rect">
            <a:avLst/>
          </a:prstGeom>
          <a:noFill/>
        </p:spPr>
        <p:txBody>
          <a:bodyPr wrap="square" rtlCol="0">
            <a:spAutoFit/>
          </a:bodyPr>
          <a:lstStyle/>
          <a:p>
            <a:r>
              <a:rPr lang="en-US" dirty="0" smtClean="0"/>
              <a:t>2</a:t>
            </a:r>
            <a:endParaRPr lang="en-US" dirty="0"/>
          </a:p>
        </p:txBody>
      </p:sp>
    </p:spTree>
    <p:extLst>
      <p:ext uri="{BB962C8B-B14F-4D97-AF65-F5344CB8AC3E}">
        <p14:creationId xmlns:p14="http://schemas.microsoft.com/office/powerpoint/2010/main" val="176142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2" grpId="0"/>
      <p:bldP spid="13" grpId="0"/>
      <p:bldP spid="16" grpId="0"/>
      <p:bldP spid="18" grpId="0"/>
      <p:bldP spid="21"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100</a:t>
            </a:fld>
            <a:endParaRPr lang="en-US"/>
          </a:p>
        </p:txBody>
      </p:sp>
      <p:pic>
        <p:nvPicPr>
          <p:cNvPr id="3" name="Picture 2"/>
          <p:cNvPicPr>
            <a:picLocks noChangeAspect="1"/>
          </p:cNvPicPr>
          <p:nvPr/>
        </p:nvPicPr>
        <p:blipFill>
          <a:blip r:embed="rId2"/>
          <a:stretch>
            <a:fillRect/>
          </a:stretch>
        </p:blipFill>
        <p:spPr>
          <a:xfrm>
            <a:off x="1524000" y="381000"/>
            <a:ext cx="4629150" cy="2114550"/>
          </a:xfrm>
          <a:prstGeom prst="rect">
            <a:avLst/>
          </a:prstGeom>
        </p:spPr>
      </p:pic>
      <p:pic>
        <p:nvPicPr>
          <p:cNvPr id="4" name="Picture 3"/>
          <p:cNvPicPr>
            <a:picLocks noChangeAspect="1"/>
          </p:cNvPicPr>
          <p:nvPr/>
        </p:nvPicPr>
        <p:blipFill>
          <a:blip r:embed="rId3"/>
          <a:stretch>
            <a:fillRect/>
          </a:stretch>
        </p:blipFill>
        <p:spPr>
          <a:xfrm>
            <a:off x="1676400" y="2781300"/>
            <a:ext cx="4857750" cy="2247900"/>
          </a:xfrm>
          <a:prstGeom prst="rect">
            <a:avLst/>
          </a:prstGeom>
        </p:spPr>
      </p:pic>
    </p:spTree>
    <p:extLst>
      <p:ext uri="{BB962C8B-B14F-4D97-AF65-F5344CB8AC3E}">
        <p14:creationId xmlns:p14="http://schemas.microsoft.com/office/powerpoint/2010/main" val="118239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101</a:t>
            </a:fld>
            <a:endParaRPr lang="en-US"/>
          </a:p>
        </p:txBody>
      </p:sp>
      <p:pic>
        <p:nvPicPr>
          <p:cNvPr id="3" name="Picture 2"/>
          <p:cNvPicPr>
            <a:picLocks noChangeAspect="1"/>
          </p:cNvPicPr>
          <p:nvPr/>
        </p:nvPicPr>
        <p:blipFill>
          <a:blip r:embed="rId2"/>
          <a:stretch>
            <a:fillRect/>
          </a:stretch>
        </p:blipFill>
        <p:spPr>
          <a:xfrm>
            <a:off x="1066800" y="381000"/>
            <a:ext cx="6686550" cy="2495550"/>
          </a:xfrm>
          <a:prstGeom prst="rect">
            <a:avLst/>
          </a:prstGeom>
        </p:spPr>
      </p:pic>
      <p:pic>
        <p:nvPicPr>
          <p:cNvPr id="4" name="Picture 3"/>
          <p:cNvPicPr>
            <a:picLocks noChangeAspect="1"/>
          </p:cNvPicPr>
          <p:nvPr/>
        </p:nvPicPr>
        <p:blipFill>
          <a:blip r:embed="rId3"/>
          <a:stretch>
            <a:fillRect/>
          </a:stretch>
        </p:blipFill>
        <p:spPr>
          <a:xfrm>
            <a:off x="1905000" y="3124200"/>
            <a:ext cx="4238625" cy="2133600"/>
          </a:xfrm>
          <a:prstGeom prst="rect">
            <a:avLst/>
          </a:prstGeom>
        </p:spPr>
      </p:pic>
      <p:pic>
        <p:nvPicPr>
          <p:cNvPr id="5" name="Picture 4"/>
          <p:cNvPicPr>
            <a:picLocks noChangeAspect="1"/>
          </p:cNvPicPr>
          <p:nvPr/>
        </p:nvPicPr>
        <p:blipFill>
          <a:blip r:embed="rId4"/>
          <a:stretch>
            <a:fillRect/>
          </a:stretch>
        </p:blipFill>
        <p:spPr>
          <a:xfrm>
            <a:off x="1752600" y="5705475"/>
            <a:ext cx="4924425" cy="619125"/>
          </a:xfrm>
          <a:prstGeom prst="rect">
            <a:avLst/>
          </a:prstGeom>
        </p:spPr>
      </p:pic>
    </p:spTree>
    <p:extLst>
      <p:ext uri="{BB962C8B-B14F-4D97-AF65-F5344CB8AC3E}">
        <p14:creationId xmlns:p14="http://schemas.microsoft.com/office/powerpoint/2010/main" val="102383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102</a:t>
            </a:fld>
            <a:endParaRPr lang="en-US"/>
          </a:p>
        </p:txBody>
      </p:sp>
      <p:pic>
        <p:nvPicPr>
          <p:cNvPr id="3" name="Picture 2"/>
          <p:cNvPicPr>
            <a:picLocks noChangeAspect="1"/>
          </p:cNvPicPr>
          <p:nvPr/>
        </p:nvPicPr>
        <p:blipFill>
          <a:blip r:embed="rId2"/>
          <a:stretch>
            <a:fillRect/>
          </a:stretch>
        </p:blipFill>
        <p:spPr>
          <a:xfrm>
            <a:off x="1143000" y="381000"/>
            <a:ext cx="6257925" cy="1533525"/>
          </a:xfrm>
          <a:prstGeom prst="rect">
            <a:avLst/>
          </a:prstGeom>
        </p:spPr>
      </p:pic>
      <p:pic>
        <p:nvPicPr>
          <p:cNvPr id="4" name="Picture 3"/>
          <p:cNvPicPr>
            <a:picLocks noChangeAspect="1"/>
          </p:cNvPicPr>
          <p:nvPr/>
        </p:nvPicPr>
        <p:blipFill>
          <a:blip r:embed="rId3"/>
          <a:stretch>
            <a:fillRect/>
          </a:stretch>
        </p:blipFill>
        <p:spPr>
          <a:xfrm>
            <a:off x="533400" y="2133600"/>
            <a:ext cx="7219950" cy="1771650"/>
          </a:xfrm>
          <a:prstGeom prst="rect">
            <a:avLst/>
          </a:prstGeom>
        </p:spPr>
      </p:pic>
      <p:pic>
        <p:nvPicPr>
          <p:cNvPr id="5" name="Picture 4"/>
          <p:cNvPicPr>
            <a:picLocks noChangeAspect="1"/>
          </p:cNvPicPr>
          <p:nvPr/>
        </p:nvPicPr>
        <p:blipFill>
          <a:blip r:embed="rId4"/>
          <a:stretch>
            <a:fillRect/>
          </a:stretch>
        </p:blipFill>
        <p:spPr>
          <a:xfrm>
            <a:off x="619125" y="4095750"/>
            <a:ext cx="6848475" cy="1847850"/>
          </a:xfrm>
          <a:prstGeom prst="rect">
            <a:avLst/>
          </a:prstGeom>
        </p:spPr>
      </p:pic>
    </p:spTree>
    <p:extLst>
      <p:ext uri="{BB962C8B-B14F-4D97-AF65-F5344CB8AC3E}">
        <p14:creationId xmlns:p14="http://schemas.microsoft.com/office/powerpoint/2010/main" val="52062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103</a:t>
            </a:fld>
            <a:endParaRPr lang="en-US"/>
          </a:p>
        </p:txBody>
      </p:sp>
      <p:pic>
        <p:nvPicPr>
          <p:cNvPr id="3" name="Picture 2"/>
          <p:cNvPicPr>
            <a:picLocks noChangeAspect="1"/>
          </p:cNvPicPr>
          <p:nvPr/>
        </p:nvPicPr>
        <p:blipFill>
          <a:blip r:embed="rId2"/>
          <a:stretch>
            <a:fillRect/>
          </a:stretch>
        </p:blipFill>
        <p:spPr>
          <a:xfrm>
            <a:off x="838200" y="381000"/>
            <a:ext cx="6534150" cy="1885950"/>
          </a:xfrm>
          <a:prstGeom prst="rect">
            <a:avLst/>
          </a:prstGeom>
        </p:spPr>
      </p:pic>
      <p:pic>
        <p:nvPicPr>
          <p:cNvPr id="4" name="Picture 3"/>
          <p:cNvPicPr>
            <a:picLocks noChangeAspect="1"/>
          </p:cNvPicPr>
          <p:nvPr/>
        </p:nvPicPr>
        <p:blipFill>
          <a:blip r:embed="rId3"/>
          <a:stretch>
            <a:fillRect/>
          </a:stretch>
        </p:blipFill>
        <p:spPr>
          <a:xfrm>
            <a:off x="762000" y="2552700"/>
            <a:ext cx="7362825" cy="3848100"/>
          </a:xfrm>
          <a:prstGeom prst="rect">
            <a:avLst/>
          </a:prstGeom>
        </p:spPr>
      </p:pic>
    </p:spTree>
    <p:extLst>
      <p:ext uri="{BB962C8B-B14F-4D97-AF65-F5344CB8AC3E}">
        <p14:creationId xmlns:p14="http://schemas.microsoft.com/office/powerpoint/2010/main" val="300409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104</a:t>
            </a:fld>
            <a:endParaRPr lang="en-US"/>
          </a:p>
        </p:txBody>
      </p:sp>
      <p:pic>
        <p:nvPicPr>
          <p:cNvPr id="3" name="Picture 2"/>
          <p:cNvPicPr>
            <a:picLocks noChangeAspect="1"/>
          </p:cNvPicPr>
          <p:nvPr/>
        </p:nvPicPr>
        <p:blipFill>
          <a:blip r:embed="rId2"/>
          <a:stretch>
            <a:fillRect/>
          </a:stretch>
        </p:blipFill>
        <p:spPr>
          <a:xfrm>
            <a:off x="409575" y="381000"/>
            <a:ext cx="7591425" cy="1638300"/>
          </a:xfrm>
          <a:prstGeom prst="rect">
            <a:avLst/>
          </a:prstGeom>
        </p:spPr>
      </p:pic>
      <p:pic>
        <p:nvPicPr>
          <p:cNvPr id="4" name="Picture 3"/>
          <p:cNvPicPr>
            <a:picLocks noChangeAspect="1"/>
          </p:cNvPicPr>
          <p:nvPr/>
        </p:nvPicPr>
        <p:blipFill>
          <a:blip r:embed="rId3"/>
          <a:stretch>
            <a:fillRect/>
          </a:stretch>
        </p:blipFill>
        <p:spPr>
          <a:xfrm>
            <a:off x="1752600" y="2209800"/>
            <a:ext cx="4476750" cy="2371725"/>
          </a:xfrm>
          <a:prstGeom prst="rect">
            <a:avLst/>
          </a:prstGeom>
        </p:spPr>
      </p:pic>
    </p:spTree>
    <p:extLst>
      <p:ext uri="{BB962C8B-B14F-4D97-AF65-F5344CB8AC3E}">
        <p14:creationId xmlns:p14="http://schemas.microsoft.com/office/powerpoint/2010/main" val="307776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105</a:t>
            </a:fld>
            <a:endParaRPr lang="en-US"/>
          </a:p>
        </p:txBody>
      </p:sp>
      <p:pic>
        <p:nvPicPr>
          <p:cNvPr id="3" name="Picture 2"/>
          <p:cNvPicPr>
            <a:picLocks noChangeAspect="1"/>
          </p:cNvPicPr>
          <p:nvPr/>
        </p:nvPicPr>
        <p:blipFill>
          <a:blip r:embed="rId2"/>
          <a:stretch>
            <a:fillRect/>
          </a:stretch>
        </p:blipFill>
        <p:spPr>
          <a:xfrm>
            <a:off x="914400" y="304800"/>
            <a:ext cx="7181850" cy="2324100"/>
          </a:xfrm>
          <a:prstGeom prst="rect">
            <a:avLst/>
          </a:prstGeom>
        </p:spPr>
      </p:pic>
      <p:pic>
        <p:nvPicPr>
          <p:cNvPr id="4" name="Picture 3"/>
          <p:cNvPicPr>
            <a:picLocks noChangeAspect="1"/>
          </p:cNvPicPr>
          <p:nvPr/>
        </p:nvPicPr>
        <p:blipFill>
          <a:blip r:embed="rId3"/>
          <a:stretch>
            <a:fillRect/>
          </a:stretch>
        </p:blipFill>
        <p:spPr>
          <a:xfrm>
            <a:off x="838200" y="2819400"/>
            <a:ext cx="7124700" cy="2533650"/>
          </a:xfrm>
          <a:prstGeom prst="rect">
            <a:avLst/>
          </a:prstGeom>
        </p:spPr>
      </p:pic>
    </p:spTree>
    <p:extLst>
      <p:ext uri="{BB962C8B-B14F-4D97-AF65-F5344CB8AC3E}">
        <p14:creationId xmlns:p14="http://schemas.microsoft.com/office/powerpoint/2010/main" val="410258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106</a:t>
            </a:fld>
            <a:endParaRPr lang="en-US"/>
          </a:p>
        </p:txBody>
      </p:sp>
      <p:pic>
        <p:nvPicPr>
          <p:cNvPr id="3" name="Picture 2"/>
          <p:cNvPicPr>
            <a:picLocks noChangeAspect="1"/>
          </p:cNvPicPr>
          <p:nvPr/>
        </p:nvPicPr>
        <p:blipFill>
          <a:blip r:embed="rId2"/>
          <a:stretch>
            <a:fillRect/>
          </a:stretch>
        </p:blipFill>
        <p:spPr>
          <a:xfrm>
            <a:off x="1295400" y="419100"/>
            <a:ext cx="6267450" cy="2247900"/>
          </a:xfrm>
          <a:prstGeom prst="rect">
            <a:avLst/>
          </a:prstGeom>
        </p:spPr>
      </p:pic>
      <p:pic>
        <p:nvPicPr>
          <p:cNvPr id="4" name="Picture 3"/>
          <p:cNvPicPr>
            <a:picLocks noChangeAspect="1"/>
          </p:cNvPicPr>
          <p:nvPr/>
        </p:nvPicPr>
        <p:blipFill>
          <a:blip r:embed="rId3"/>
          <a:stretch>
            <a:fillRect/>
          </a:stretch>
        </p:blipFill>
        <p:spPr>
          <a:xfrm>
            <a:off x="1524000" y="2900362"/>
            <a:ext cx="5867400" cy="1057275"/>
          </a:xfrm>
          <a:prstGeom prst="rect">
            <a:avLst/>
          </a:prstGeom>
        </p:spPr>
      </p:pic>
    </p:spTree>
    <p:extLst>
      <p:ext uri="{BB962C8B-B14F-4D97-AF65-F5344CB8AC3E}">
        <p14:creationId xmlns:p14="http://schemas.microsoft.com/office/powerpoint/2010/main" val="386779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107</a:t>
            </a:fld>
            <a:endParaRPr lang="en-US"/>
          </a:p>
        </p:txBody>
      </p:sp>
      <p:pic>
        <p:nvPicPr>
          <p:cNvPr id="3" name="Picture 2"/>
          <p:cNvPicPr>
            <a:picLocks noChangeAspect="1"/>
          </p:cNvPicPr>
          <p:nvPr/>
        </p:nvPicPr>
        <p:blipFill>
          <a:blip r:embed="rId2"/>
          <a:stretch>
            <a:fillRect/>
          </a:stretch>
        </p:blipFill>
        <p:spPr>
          <a:xfrm>
            <a:off x="209550" y="381000"/>
            <a:ext cx="7791450" cy="2905125"/>
          </a:xfrm>
          <a:prstGeom prst="rect">
            <a:avLst/>
          </a:prstGeom>
        </p:spPr>
      </p:pic>
      <p:pic>
        <p:nvPicPr>
          <p:cNvPr id="4" name="Picture 3"/>
          <p:cNvPicPr>
            <a:picLocks noChangeAspect="1"/>
          </p:cNvPicPr>
          <p:nvPr/>
        </p:nvPicPr>
        <p:blipFill>
          <a:blip r:embed="rId3"/>
          <a:stretch>
            <a:fillRect/>
          </a:stretch>
        </p:blipFill>
        <p:spPr>
          <a:xfrm>
            <a:off x="533400" y="3552825"/>
            <a:ext cx="7353300" cy="1781175"/>
          </a:xfrm>
          <a:prstGeom prst="rect">
            <a:avLst/>
          </a:prstGeom>
        </p:spPr>
      </p:pic>
    </p:spTree>
    <p:extLst>
      <p:ext uri="{BB962C8B-B14F-4D97-AF65-F5344CB8AC3E}">
        <p14:creationId xmlns:p14="http://schemas.microsoft.com/office/powerpoint/2010/main" val="29145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108</a:t>
            </a:fld>
            <a:endParaRPr lang="en-US"/>
          </a:p>
        </p:txBody>
      </p:sp>
      <p:pic>
        <p:nvPicPr>
          <p:cNvPr id="3" name="Picture 2"/>
          <p:cNvPicPr>
            <a:picLocks noChangeAspect="1"/>
          </p:cNvPicPr>
          <p:nvPr/>
        </p:nvPicPr>
        <p:blipFill>
          <a:blip r:embed="rId2"/>
          <a:stretch>
            <a:fillRect/>
          </a:stretch>
        </p:blipFill>
        <p:spPr>
          <a:xfrm>
            <a:off x="1600200" y="304800"/>
            <a:ext cx="4476750" cy="1828800"/>
          </a:xfrm>
          <a:prstGeom prst="rect">
            <a:avLst/>
          </a:prstGeom>
        </p:spPr>
      </p:pic>
      <p:pic>
        <p:nvPicPr>
          <p:cNvPr id="4" name="Picture 3"/>
          <p:cNvPicPr>
            <a:picLocks noChangeAspect="1"/>
          </p:cNvPicPr>
          <p:nvPr/>
        </p:nvPicPr>
        <p:blipFill>
          <a:blip r:embed="rId3"/>
          <a:stretch>
            <a:fillRect/>
          </a:stretch>
        </p:blipFill>
        <p:spPr>
          <a:xfrm>
            <a:off x="1295400" y="2362200"/>
            <a:ext cx="6391275" cy="2571750"/>
          </a:xfrm>
          <a:prstGeom prst="rect">
            <a:avLst/>
          </a:prstGeom>
        </p:spPr>
      </p:pic>
      <p:pic>
        <p:nvPicPr>
          <p:cNvPr id="5" name="Picture 4"/>
          <p:cNvPicPr>
            <a:picLocks noChangeAspect="1"/>
          </p:cNvPicPr>
          <p:nvPr/>
        </p:nvPicPr>
        <p:blipFill>
          <a:blip r:embed="rId4"/>
          <a:stretch>
            <a:fillRect/>
          </a:stretch>
        </p:blipFill>
        <p:spPr>
          <a:xfrm>
            <a:off x="1223962" y="4953000"/>
            <a:ext cx="6696075" cy="1790700"/>
          </a:xfrm>
          <a:prstGeom prst="rect">
            <a:avLst/>
          </a:prstGeom>
        </p:spPr>
      </p:pic>
    </p:spTree>
    <p:extLst>
      <p:ext uri="{BB962C8B-B14F-4D97-AF65-F5344CB8AC3E}">
        <p14:creationId xmlns:p14="http://schemas.microsoft.com/office/powerpoint/2010/main" val="365668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109</a:t>
            </a:fld>
            <a:endParaRPr lang="en-US"/>
          </a:p>
        </p:txBody>
      </p:sp>
      <p:pic>
        <p:nvPicPr>
          <p:cNvPr id="3" name="Picture 2"/>
          <p:cNvPicPr>
            <a:picLocks noChangeAspect="1"/>
          </p:cNvPicPr>
          <p:nvPr/>
        </p:nvPicPr>
        <p:blipFill>
          <a:blip r:embed="rId2"/>
          <a:stretch>
            <a:fillRect/>
          </a:stretch>
        </p:blipFill>
        <p:spPr>
          <a:xfrm>
            <a:off x="990600" y="533400"/>
            <a:ext cx="6610350" cy="1685925"/>
          </a:xfrm>
          <a:prstGeom prst="rect">
            <a:avLst/>
          </a:prstGeom>
        </p:spPr>
      </p:pic>
    </p:spTree>
    <p:extLst>
      <p:ext uri="{BB962C8B-B14F-4D97-AF65-F5344CB8AC3E}">
        <p14:creationId xmlns:p14="http://schemas.microsoft.com/office/powerpoint/2010/main" val="313701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533400"/>
            <a:ext cx="553801"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a:t>
            </a:r>
            <a:r>
              <a:rPr lang="en-US" b="1"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128921390"/>
              </p:ext>
            </p:extLst>
          </p:nvPr>
        </p:nvGraphicFramePr>
        <p:xfrm>
          <a:off x="1441544" y="228600"/>
          <a:ext cx="1534166" cy="1303362"/>
        </p:xfrm>
        <a:graphic>
          <a:graphicData uri="http://schemas.openxmlformats.org/presentationml/2006/ole">
            <mc:AlternateContent xmlns:mc="http://schemas.openxmlformats.org/markup-compatibility/2006">
              <mc:Choice xmlns:v="urn:schemas-microsoft-com:vml" Requires="v">
                <p:oleObj spid="_x0000_s13077" name="Equation" r:id="rId3" imgW="1079500" imgH="914400" progId="Equation.DSMT4">
                  <p:embed/>
                </p:oleObj>
              </mc:Choice>
              <mc:Fallback>
                <p:oleObj name="Equation" r:id="rId3" imgW="1079500" imgH="914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1544" y="228600"/>
                        <a:ext cx="1534166" cy="1303362"/>
                      </a:xfrm>
                      <a:prstGeom prst="rect">
                        <a:avLst/>
                      </a:prstGeom>
                      <a:noFill/>
                    </p:spPr>
                  </p:pic>
                </p:oleObj>
              </mc:Fallback>
            </mc:AlternateContent>
          </a:graphicData>
        </a:graphic>
      </p:graphicFrame>
      <p:sp>
        <p:nvSpPr>
          <p:cNvPr id="5" name="Rectangle 4"/>
          <p:cNvSpPr/>
          <p:nvPr/>
        </p:nvSpPr>
        <p:spPr>
          <a:xfrm>
            <a:off x="3169573" y="381000"/>
            <a:ext cx="2621627"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
        <p:nvSpPr>
          <p:cNvPr id="6" name="Rectangle 5"/>
          <p:cNvSpPr/>
          <p:nvPr/>
        </p:nvSpPr>
        <p:spPr>
          <a:xfrm>
            <a:off x="636322" y="1600200"/>
            <a:ext cx="6221678"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Here the number of non-zero rows of the equivalent matrix is 3</a:t>
            </a:r>
            <a:endParaRPr lang="en-US" dirty="0"/>
          </a:p>
        </p:txBody>
      </p:sp>
      <p:sp>
        <p:nvSpPr>
          <p:cNvPr id="7" name="Rectangle 6"/>
          <p:cNvSpPr/>
          <p:nvPr/>
        </p:nvSpPr>
        <p:spPr>
          <a:xfrm>
            <a:off x="2017714" y="2105798"/>
            <a:ext cx="1716086"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Hence </a:t>
            </a:r>
            <a:r>
              <a:rPr lang="en-US" dirty="0">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(A) = 3</a:t>
            </a:r>
            <a:endParaRPr lang="en-US" dirty="0"/>
          </a:p>
        </p:txBody>
      </p:sp>
      <p:sp>
        <p:nvSpPr>
          <p:cNvPr id="9" name="TextBox 8"/>
          <p:cNvSpPr txBox="1"/>
          <p:nvPr/>
        </p:nvSpPr>
        <p:spPr>
          <a:xfrm>
            <a:off x="8686800" y="5715000"/>
            <a:ext cx="301686" cy="369332"/>
          </a:xfrm>
          <a:prstGeom prst="rect">
            <a:avLst/>
          </a:prstGeom>
          <a:noFill/>
        </p:spPr>
        <p:txBody>
          <a:bodyPr wrap="none" rtlCol="0">
            <a:spAutoFit/>
          </a:bodyPr>
          <a:lstStyle/>
          <a:p>
            <a:r>
              <a:rPr lang="en-US" dirty="0" smtClean="0"/>
              <a:t>3</a:t>
            </a:r>
            <a:endParaRPr lang="en-US" dirty="0"/>
          </a:p>
        </p:txBody>
      </p:sp>
      <p:sp>
        <p:nvSpPr>
          <p:cNvPr id="8" name="Rectangle 7"/>
          <p:cNvSpPr/>
          <p:nvPr/>
        </p:nvSpPr>
        <p:spPr>
          <a:xfrm>
            <a:off x="304800" y="2514600"/>
            <a:ext cx="7772400" cy="830997"/>
          </a:xfrm>
          <a:prstGeom prst="rect">
            <a:avLst/>
          </a:prstGeom>
        </p:spPr>
        <p:txBody>
          <a:bodyPr wrap="square">
            <a:spAutoFit/>
          </a:bodyPr>
          <a:lstStyle/>
          <a:p>
            <a:r>
              <a:rPr lang="en-US" sz="2400"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2. Reduce </a:t>
            </a:r>
            <a:r>
              <a:rPr lang="en-US" sz="240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the following </a:t>
            </a:r>
            <a:r>
              <a:rPr lang="en-US" sz="2400"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Matrix </a:t>
            </a:r>
            <a:r>
              <a:rPr lang="en-US" sz="240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to Triangular form and determine it’s rank</a:t>
            </a:r>
            <a:r>
              <a:rPr lang="en-US" sz="2400"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endParaRPr lang="en-US" sz="2400" dirty="0">
              <a:solidFill>
                <a:srgbClr val="FF0000"/>
              </a:solidFill>
            </a:endParaRPr>
          </a:p>
        </p:txBody>
      </p:sp>
      <p:sp>
        <p:nvSpPr>
          <p:cNvPr id="10"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2608059637"/>
              </p:ext>
            </p:extLst>
          </p:nvPr>
        </p:nvGraphicFramePr>
        <p:xfrm>
          <a:off x="1675226" y="3345596"/>
          <a:ext cx="1601373" cy="1372605"/>
        </p:xfrm>
        <a:graphic>
          <a:graphicData uri="http://schemas.openxmlformats.org/presentationml/2006/ole">
            <mc:AlternateContent xmlns:mc="http://schemas.openxmlformats.org/markup-compatibility/2006">
              <mc:Choice xmlns:v="urn:schemas-microsoft-com:vml" Requires="v">
                <p:oleObj spid="_x0000_s13078" name="Equation" r:id="rId5" imgW="1066800" imgH="914400" progId="Equation.DSMT4">
                  <p:embed/>
                </p:oleObj>
              </mc:Choice>
              <mc:Fallback>
                <p:oleObj name="Equation" r:id="rId5" imgW="1066800" imgH="9144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5226" y="3345596"/>
                        <a:ext cx="1601373" cy="1372605"/>
                      </a:xfrm>
                      <a:prstGeom prst="rect">
                        <a:avLst/>
                      </a:prstGeom>
                      <a:noFill/>
                    </p:spPr>
                  </p:pic>
                </p:oleObj>
              </mc:Fallback>
            </mc:AlternateContent>
          </a:graphicData>
        </a:graphic>
      </p:graphicFrame>
      <p:sp>
        <p:nvSpPr>
          <p:cNvPr id="13" name="TextBox 12"/>
          <p:cNvSpPr txBox="1"/>
          <p:nvPr/>
        </p:nvSpPr>
        <p:spPr>
          <a:xfrm>
            <a:off x="457199" y="4876800"/>
            <a:ext cx="685801" cy="461665"/>
          </a:xfrm>
          <a:prstGeom prst="rect">
            <a:avLst/>
          </a:prstGeom>
          <a:noFill/>
        </p:spPr>
        <p:txBody>
          <a:bodyPr wrap="square" rtlCol="0">
            <a:spAutoFit/>
          </a:bodyPr>
          <a:lstStyle/>
          <a:p>
            <a:r>
              <a:rPr lang="en-US" sz="2400" dirty="0" smtClean="0">
                <a:solidFill>
                  <a:srgbClr val="FF0000"/>
                </a:solidFill>
              </a:rPr>
              <a:t>Sol:</a:t>
            </a:r>
            <a:endParaRPr lang="en-US" sz="2400" dirty="0">
              <a:solidFill>
                <a:srgbClr val="FF0000"/>
              </a:solidFill>
            </a:endParaRPr>
          </a:p>
        </p:txBody>
      </p:sp>
      <p:sp>
        <p:nvSpPr>
          <p:cNvPr id="14" name="Rectangle 13"/>
          <p:cNvSpPr/>
          <p:nvPr/>
        </p:nvSpPr>
        <p:spPr>
          <a:xfrm>
            <a:off x="1371600" y="5029200"/>
            <a:ext cx="93660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Let A = </a:t>
            </a:r>
            <a:endParaRPr lang="en-US" dirty="0"/>
          </a:p>
        </p:txBody>
      </p:sp>
      <p:graphicFrame>
        <p:nvGraphicFramePr>
          <p:cNvPr id="15" name="Object 14"/>
          <p:cNvGraphicFramePr>
            <a:graphicFrameLocks noChangeAspect="1"/>
          </p:cNvGraphicFramePr>
          <p:nvPr>
            <p:extLst>
              <p:ext uri="{D42A27DB-BD31-4B8C-83A1-F6EECF244321}">
                <p14:modId xmlns:p14="http://schemas.microsoft.com/office/powerpoint/2010/main" val="3807553843"/>
              </p:ext>
            </p:extLst>
          </p:nvPr>
        </p:nvGraphicFramePr>
        <p:xfrm>
          <a:off x="2284827" y="4875795"/>
          <a:ext cx="1601373" cy="1372605"/>
        </p:xfrm>
        <a:graphic>
          <a:graphicData uri="http://schemas.openxmlformats.org/presentationml/2006/ole">
            <mc:AlternateContent xmlns:mc="http://schemas.openxmlformats.org/markup-compatibility/2006">
              <mc:Choice xmlns:v="urn:schemas-microsoft-com:vml" Requires="v">
                <p:oleObj spid="_x0000_s13079" name="Equation" r:id="rId7" imgW="1066800" imgH="914400" progId="Equation.DSMT4">
                  <p:embed/>
                </p:oleObj>
              </mc:Choice>
              <mc:Fallback>
                <p:oleObj name="Equation" r:id="rId7" imgW="1066800" imgH="914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4827" y="4875795"/>
                        <a:ext cx="1601373" cy="1372605"/>
                      </a:xfrm>
                      <a:prstGeom prst="rect">
                        <a:avLst/>
                      </a:prstGeom>
                      <a:noFill/>
                    </p:spPr>
                  </p:pic>
                </p:oleObj>
              </mc:Fallback>
            </mc:AlternateContent>
          </a:graphicData>
        </a:graphic>
      </p:graphicFrame>
      <p:sp>
        <p:nvSpPr>
          <p:cNvPr id="16" name="Rectangle 15"/>
          <p:cNvSpPr/>
          <p:nvPr/>
        </p:nvSpPr>
        <p:spPr>
          <a:xfrm>
            <a:off x="4419600" y="5221069"/>
            <a:ext cx="25146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394691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13" grpId="0"/>
      <p:bldP spid="14" grpId="0"/>
      <p:bldP spid="16"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110</a:t>
            </a:fld>
            <a:endParaRPr 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p:nvPr/>
        </p:nvSpPr>
        <p:spPr>
          <a:xfrm>
            <a:off x="533400" y="533400"/>
            <a:ext cx="4899739" cy="369332"/>
          </a:xfrm>
          <a:prstGeom prst="rect">
            <a:avLst/>
          </a:prstGeom>
        </p:spPr>
        <p:txBody>
          <a:bodyPr wrap="none">
            <a:spAutoFit/>
          </a:bodyPr>
          <a:lstStyle/>
          <a:p>
            <a:r>
              <a:rPr lang="en-US" b="1" dirty="0" smtClean="0">
                <a:solidFill>
                  <a:srgbClr val="00B050"/>
                </a:solidFill>
                <a:latin typeface="Times New Roman" panose="02020603050405020304" pitchFamily="18" charset="0"/>
                <a:ea typeface="Times New Roman" panose="02020603050405020304" pitchFamily="18" charset="0"/>
                <a:cs typeface="Gautami" panose="020B0502040204020203" pitchFamily="34" charset="0"/>
              </a:rPr>
              <a:t>2. Non-Homogeneous linear system of </a:t>
            </a:r>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equations</a:t>
            </a:r>
            <a:endParaRPr lang="en-US" dirty="0">
              <a:solidFill>
                <a:srgbClr val="00B050"/>
              </a:solidFill>
            </a:endParaRPr>
          </a:p>
        </p:txBody>
      </p:sp>
      <p:sp>
        <p:nvSpPr>
          <p:cNvPr id="7" name="Rectangle 6"/>
          <p:cNvSpPr/>
          <p:nvPr/>
        </p:nvSpPr>
        <p:spPr>
          <a:xfrm>
            <a:off x="944304" y="1295400"/>
            <a:ext cx="294189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set of equations of the form</a:t>
            </a:r>
            <a:endParaRPr lang="en-US" dirty="0"/>
          </a:p>
        </p:txBody>
      </p:sp>
      <p:sp>
        <p:nvSpPr>
          <p:cNvPr id="8"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2943628564"/>
              </p:ext>
            </p:extLst>
          </p:nvPr>
        </p:nvGraphicFramePr>
        <p:xfrm>
          <a:off x="1336137" y="1905000"/>
          <a:ext cx="4683663" cy="1651000"/>
        </p:xfrm>
        <a:graphic>
          <a:graphicData uri="http://schemas.openxmlformats.org/presentationml/2006/ole">
            <mc:AlternateContent xmlns:mc="http://schemas.openxmlformats.org/markup-compatibility/2006">
              <mc:Choice xmlns:v="urn:schemas-microsoft-com:vml" Requires="v">
                <p:oleObj spid="_x0000_s49354" name="Equation" r:id="rId3" imgW="3327120" imgH="1168200" progId="Equation.DSMT4">
                  <p:embed/>
                </p:oleObj>
              </mc:Choice>
              <mc:Fallback>
                <p:oleObj name="Equation" r:id="rId3" imgW="3327120" imgH="1168200" progId="Equation.DSMT4">
                  <p:embed/>
                  <p:pic>
                    <p:nvPicPr>
                      <p:cNvPr id="0" name="Object 9"/>
                      <p:cNvPicPr>
                        <a:picLocks noChangeAspect="1" noChangeArrowheads="1"/>
                      </p:cNvPicPr>
                      <p:nvPr/>
                    </p:nvPicPr>
                    <p:blipFill>
                      <a:blip r:embed="rId4"/>
                      <a:srcRect/>
                      <a:stretch>
                        <a:fillRect/>
                      </a:stretch>
                    </p:blipFill>
                    <p:spPr bwMode="auto">
                      <a:xfrm>
                        <a:off x="1336137" y="1905000"/>
                        <a:ext cx="4683663" cy="1651000"/>
                      </a:xfrm>
                      <a:prstGeom prst="rect">
                        <a:avLst/>
                      </a:prstGeom>
                      <a:noFill/>
                    </p:spPr>
                  </p:pic>
                </p:oleObj>
              </mc:Fallback>
            </mc:AlternateContent>
          </a:graphicData>
        </a:graphic>
      </p:graphicFrame>
      <p:sp>
        <p:nvSpPr>
          <p:cNvPr id="11" name="Rectangle 10"/>
          <p:cNvSpPr/>
          <p:nvPr/>
        </p:nvSpPr>
        <p:spPr>
          <a:xfrm>
            <a:off x="762000" y="4038600"/>
            <a:ext cx="6858000" cy="1733808"/>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is </a:t>
            </a:r>
            <a:r>
              <a:rPr lang="en-US" dirty="0">
                <a:latin typeface="Times New Roman" panose="02020603050405020304" pitchFamily="18" charset="0"/>
                <a:ea typeface="Times New Roman" panose="02020603050405020304" pitchFamily="18" charset="0"/>
                <a:cs typeface="Gautami" panose="020B0502040204020203" pitchFamily="34" charset="0"/>
              </a:rPr>
              <a:t>said to be a system of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m</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 non –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h</a:t>
            </a:r>
            <a:r>
              <a:rPr lang="en-US" dirty="0">
                <a:latin typeface="Times New Roman" panose="02020603050405020304" pitchFamily="18" charset="0"/>
                <a:ea typeface="Times New Roman" panose="02020603050405020304" pitchFamily="18" charset="0"/>
                <a:cs typeface="Gautami" panose="020B0502040204020203" pitchFamily="34" charset="0"/>
              </a:rPr>
              <a:t>omogeneous equations in ‘n’ unknowns x</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x</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x</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Then obviously we can write the above system of equations (1) in the form of matrix equation given by</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AX = B….. (2) </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392395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111</a:t>
            </a:fld>
            <a:endParaRPr 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1357808164"/>
              </p:ext>
            </p:extLst>
          </p:nvPr>
        </p:nvGraphicFramePr>
        <p:xfrm>
          <a:off x="1066800" y="303212"/>
          <a:ext cx="6564548" cy="2135188"/>
        </p:xfrm>
        <a:graphic>
          <a:graphicData uri="http://schemas.openxmlformats.org/presentationml/2006/ole">
            <mc:AlternateContent xmlns:mc="http://schemas.openxmlformats.org/markup-compatibility/2006">
              <mc:Choice xmlns:v="urn:schemas-microsoft-com:vml" Requires="v">
                <p:oleObj spid="_x0000_s50751" name="Equation" r:id="rId3" imgW="4292280" imgH="1396800" progId="Equation.DSMT4">
                  <p:embed/>
                </p:oleObj>
              </mc:Choice>
              <mc:Fallback>
                <p:oleObj name="Equation" r:id="rId3" imgW="4292280" imgH="1396800" progId="Equation.DSMT4">
                  <p:embed/>
                  <p:pic>
                    <p:nvPicPr>
                      <p:cNvPr id="0" name="Object 1"/>
                      <p:cNvPicPr>
                        <a:picLocks noChangeAspect="1" noChangeArrowheads="1"/>
                      </p:cNvPicPr>
                      <p:nvPr/>
                    </p:nvPicPr>
                    <p:blipFill>
                      <a:blip r:embed="rId4"/>
                      <a:srcRect/>
                      <a:stretch>
                        <a:fillRect/>
                      </a:stretch>
                    </p:blipFill>
                    <p:spPr bwMode="auto">
                      <a:xfrm>
                        <a:off x="1066800" y="303212"/>
                        <a:ext cx="6564548" cy="2135188"/>
                      </a:xfrm>
                      <a:prstGeom prst="rect">
                        <a:avLst/>
                      </a:prstGeom>
                      <a:noFill/>
                    </p:spPr>
                  </p:pic>
                </p:oleObj>
              </mc:Fallback>
            </mc:AlternateContent>
          </a:graphicData>
        </a:graphic>
      </p:graphicFrame>
      <p:sp>
        <p:nvSpPr>
          <p:cNvPr id="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525374711"/>
              </p:ext>
            </p:extLst>
          </p:nvPr>
        </p:nvGraphicFramePr>
        <p:xfrm>
          <a:off x="1357312" y="2755900"/>
          <a:ext cx="3824288" cy="1526078"/>
        </p:xfrm>
        <a:graphic>
          <a:graphicData uri="http://schemas.openxmlformats.org/presentationml/2006/ole">
            <mc:AlternateContent xmlns:mc="http://schemas.openxmlformats.org/markup-compatibility/2006">
              <mc:Choice xmlns:v="urn:schemas-microsoft-com:vml" Requires="v">
                <p:oleObj spid="_x0000_s50752" name="Equation" r:id="rId5" imgW="2387520" imgH="952200" progId="Equation.DSMT4">
                  <p:embed/>
                </p:oleObj>
              </mc:Choice>
              <mc:Fallback>
                <p:oleObj name="Equation" r:id="rId5" imgW="2387520" imgH="952200" progId="Equation.DSMT4">
                  <p:embed/>
                  <p:pic>
                    <p:nvPicPr>
                      <p:cNvPr id="0" name="Object 4"/>
                      <p:cNvPicPr>
                        <a:picLocks noChangeAspect="1" noChangeArrowheads="1"/>
                      </p:cNvPicPr>
                      <p:nvPr/>
                    </p:nvPicPr>
                    <p:blipFill>
                      <a:blip r:embed="rId6"/>
                      <a:srcRect/>
                      <a:stretch>
                        <a:fillRect/>
                      </a:stretch>
                    </p:blipFill>
                    <p:spPr bwMode="auto">
                      <a:xfrm>
                        <a:off x="1357312" y="2755900"/>
                        <a:ext cx="3824288" cy="1526078"/>
                      </a:xfrm>
                      <a:prstGeom prst="rect">
                        <a:avLst/>
                      </a:prstGeom>
                      <a:noFill/>
                    </p:spPr>
                  </p:pic>
                </p:oleObj>
              </mc:Fallback>
            </mc:AlternateContent>
          </a:graphicData>
        </a:graphic>
      </p:graphicFrame>
      <p:sp>
        <p:nvSpPr>
          <p:cNvPr id="7"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1271054554"/>
              </p:ext>
            </p:extLst>
          </p:nvPr>
        </p:nvGraphicFramePr>
        <p:xfrm>
          <a:off x="1354137" y="4570413"/>
          <a:ext cx="6214070" cy="1474787"/>
        </p:xfrm>
        <a:graphic>
          <a:graphicData uri="http://schemas.openxmlformats.org/presentationml/2006/ole">
            <mc:AlternateContent xmlns:mc="http://schemas.openxmlformats.org/markup-compatibility/2006">
              <mc:Choice xmlns:v="urn:schemas-microsoft-com:vml" Requires="v">
                <p:oleObj spid="_x0000_s50753" name="Equation" r:id="rId7" imgW="4012920" imgH="952200" progId="Equation.DSMT4">
                  <p:embed/>
                </p:oleObj>
              </mc:Choice>
              <mc:Fallback>
                <p:oleObj name="Equation" r:id="rId7" imgW="4012920" imgH="952200" progId="Equation.DSMT4">
                  <p:embed/>
                  <p:pic>
                    <p:nvPicPr>
                      <p:cNvPr id="0" name="Object 6"/>
                      <p:cNvPicPr>
                        <a:picLocks noChangeAspect="1" noChangeArrowheads="1"/>
                      </p:cNvPicPr>
                      <p:nvPr/>
                    </p:nvPicPr>
                    <p:blipFill>
                      <a:blip r:embed="rId8"/>
                      <a:srcRect/>
                      <a:stretch>
                        <a:fillRect/>
                      </a:stretch>
                    </p:blipFill>
                    <p:spPr bwMode="auto">
                      <a:xfrm>
                        <a:off x="1354137" y="4570413"/>
                        <a:ext cx="6214070" cy="1474787"/>
                      </a:xfrm>
                      <a:prstGeom prst="rect">
                        <a:avLst/>
                      </a:prstGeom>
                      <a:noFill/>
                    </p:spPr>
                  </p:pic>
                </p:oleObj>
              </mc:Fallback>
            </mc:AlternateContent>
          </a:graphicData>
        </a:graphic>
      </p:graphicFrame>
    </p:spTree>
    <p:extLst>
      <p:ext uri="{BB962C8B-B14F-4D97-AF65-F5344CB8AC3E}">
        <p14:creationId xmlns:p14="http://schemas.microsoft.com/office/powerpoint/2010/main" val="285244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112</a:t>
            </a:fld>
            <a:endParaRPr lang="en-US"/>
          </a:p>
        </p:txBody>
      </p:sp>
      <p:sp>
        <p:nvSpPr>
          <p:cNvPr id="3" name="Rectangle 2"/>
          <p:cNvSpPr/>
          <p:nvPr/>
        </p:nvSpPr>
        <p:spPr>
          <a:xfrm>
            <a:off x="685800" y="392668"/>
            <a:ext cx="2050561" cy="369332"/>
          </a:xfrm>
          <a:prstGeom prst="rect">
            <a:avLst/>
          </a:prstGeom>
        </p:spPr>
        <p:txBody>
          <a:bodyPr wrap="none">
            <a:spAutoFit/>
          </a:bodyPr>
          <a:lstStyle/>
          <a:p>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Augmented matrix</a:t>
            </a:r>
            <a:endParaRPr lang="en-US" dirty="0">
              <a:solidFill>
                <a:srgbClr val="00B050"/>
              </a:solidFill>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064259546"/>
              </p:ext>
            </p:extLst>
          </p:nvPr>
        </p:nvGraphicFramePr>
        <p:xfrm>
          <a:off x="968375" y="795338"/>
          <a:ext cx="3911600" cy="1490662"/>
        </p:xfrm>
        <a:graphic>
          <a:graphicData uri="http://schemas.openxmlformats.org/presentationml/2006/ole">
            <mc:AlternateContent xmlns:mc="http://schemas.openxmlformats.org/markup-compatibility/2006">
              <mc:Choice xmlns:v="urn:schemas-microsoft-com:vml" Requires="v">
                <p:oleObj spid="_x0000_s51391" name="Equation" r:id="rId3" imgW="3073320" imgH="1168200" progId="Equation.DSMT4">
                  <p:embed/>
                </p:oleObj>
              </mc:Choice>
              <mc:Fallback>
                <p:oleObj name="Equation" r:id="rId3" imgW="3073320" imgH="1168200" progId="Equation.DSMT4">
                  <p:embed/>
                  <p:pic>
                    <p:nvPicPr>
                      <p:cNvPr id="0" name="Object 1"/>
                      <p:cNvPicPr>
                        <a:picLocks noChangeAspect="1" noChangeArrowheads="1"/>
                      </p:cNvPicPr>
                      <p:nvPr/>
                    </p:nvPicPr>
                    <p:blipFill>
                      <a:blip r:embed="rId4"/>
                      <a:srcRect/>
                      <a:stretch>
                        <a:fillRect/>
                      </a:stretch>
                    </p:blipFill>
                    <p:spPr bwMode="auto">
                      <a:xfrm>
                        <a:off x="968375" y="795338"/>
                        <a:ext cx="3911600" cy="1490662"/>
                      </a:xfrm>
                      <a:prstGeom prst="rect">
                        <a:avLst/>
                      </a:prstGeom>
                      <a:noFill/>
                    </p:spPr>
                  </p:pic>
                </p:oleObj>
              </mc:Fallback>
            </mc:AlternateContent>
          </a:graphicData>
        </a:graphic>
      </p:graphicFrame>
      <p:sp>
        <p:nvSpPr>
          <p:cNvPr id="6" name="Rectangle 5"/>
          <p:cNvSpPr/>
          <p:nvPr/>
        </p:nvSpPr>
        <p:spPr>
          <a:xfrm>
            <a:off x="304800" y="2658070"/>
            <a:ext cx="7467600" cy="646331"/>
          </a:xfrm>
          <a:prstGeom prst="rect">
            <a:avLst/>
          </a:prstGeom>
        </p:spPr>
        <p:txBody>
          <a:bodyPr wrap="square">
            <a:spAutoFit/>
          </a:bodyPr>
          <a:lstStyle/>
          <a:p>
            <a:pPr marL="630555" marR="0" indent="-630555" algn="just">
              <a:spcBef>
                <a:spcPts val="525"/>
              </a:spcBef>
              <a:spcAft>
                <a:spcPts val="525"/>
              </a:spcAft>
              <a:tabLst>
                <a:tab pos="361950" algn="l"/>
                <a:tab pos="630555" algn="l"/>
                <a:tab pos="723900" algn="l"/>
                <a:tab pos="90043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is </a:t>
            </a:r>
            <a:r>
              <a:rPr lang="en-US" dirty="0">
                <a:latin typeface="Times New Roman" panose="02020603050405020304" pitchFamily="18" charset="0"/>
                <a:ea typeface="Times New Roman" panose="02020603050405020304" pitchFamily="18" charset="0"/>
                <a:cs typeface="Gautami" panose="020B0502040204020203" pitchFamily="34" charset="0"/>
              </a:rPr>
              <a:t>said to be the augmented matrix of the given system of non – </a:t>
            </a:r>
            <a:r>
              <a:rPr lang="en-US" dirty="0" smtClean="0">
                <a:latin typeface="Times New Roman" panose="02020603050405020304" pitchFamily="18" charset="0"/>
                <a:ea typeface="Times New Roman" panose="02020603050405020304" pitchFamily="18" charset="0"/>
                <a:cs typeface="Gautami" panose="020B0502040204020203" pitchFamily="34" charset="0"/>
              </a:rPr>
              <a:t>Homogeneous equations</a:t>
            </a:r>
            <a:r>
              <a:rPr lang="en-US" dirty="0">
                <a:latin typeface="Times New Roman" panose="02020603050405020304" pitchFamily="18" charset="0"/>
                <a:ea typeface="Times New Roman" panose="02020603050405020304" pitchFamily="18" charset="0"/>
                <a:cs typeface="Gautami" panose="020B0502040204020203" pitchFamily="34" charset="0"/>
              </a:rPr>
              <a:t>.</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7" name="Rectangle 6"/>
          <p:cNvSpPr/>
          <p:nvPr/>
        </p:nvSpPr>
        <p:spPr>
          <a:xfrm>
            <a:off x="762000" y="3581400"/>
            <a:ext cx="3159839" cy="369332"/>
          </a:xfrm>
          <a:prstGeom prst="rect">
            <a:avLst/>
          </a:prstGeom>
        </p:spPr>
        <p:txBody>
          <a:bodyPr wrap="none">
            <a:spAutoFit/>
          </a:bodyPr>
          <a:lstStyle/>
          <a:p>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Consistency and inconsistency</a:t>
            </a:r>
            <a:endParaRPr lang="en-US" dirty="0">
              <a:solidFill>
                <a:srgbClr val="00B050"/>
              </a:solidFill>
            </a:endParaRPr>
          </a:p>
        </p:txBody>
      </p:sp>
      <p:sp>
        <p:nvSpPr>
          <p:cNvPr id="8" name="Rectangle 7"/>
          <p:cNvSpPr/>
          <p:nvPr/>
        </p:nvSpPr>
        <p:spPr>
          <a:xfrm>
            <a:off x="838200" y="4009072"/>
            <a:ext cx="7467600" cy="923330"/>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 Any system of equations which contains one or more solutions     is said to be consistent, otherwise, it is said to be inconsistent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inconsistent system does not contain any solution.</a:t>
            </a:r>
            <a:endParaRPr lang="en-US" dirty="0"/>
          </a:p>
        </p:txBody>
      </p:sp>
      <p:sp>
        <p:nvSpPr>
          <p:cNvPr id="9" name="Rectangle 8"/>
          <p:cNvSpPr/>
          <p:nvPr/>
        </p:nvSpPr>
        <p:spPr>
          <a:xfrm>
            <a:off x="672214" y="5105400"/>
            <a:ext cx="3899786" cy="369332"/>
          </a:xfrm>
          <a:prstGeom prst="rect">
            <a:avLst/>
          </a:prstGeom>
        </p:spPr>
        <p:txBody>
          <a:bodyPr wrap="non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Condition for consistency [Rank Test]</a:t>
            </a:r>
            <a:endParaRPr lang="en-US" dirty="0">
              <a:solidFill>
                <a:srgbClr val="00B05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609600" y="5761672"/>
                <a:ext cx="7696200" cy="923330"/>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The necessary and sufficient condition for a system of non-homogeneous equations AX = B is said to be consistent is that the rank of the coefficient matrix A is same as the rank of the augmented matrix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r>
                          <a:rPr lang="en-US" b="0" i="1" smtClean="0">
                            <a:latin typeface="Cambria Math" panose="02040503050406030204" pitchFamily="18" charset="0"/>
                            <a:cs typeface="Gautami" panose="020B0502040204020203" pitchFamily="34" charset="0"/>
                          </a:rPr>
                          <m:t>:</m:t>
                        </m:r>
                        <m:r>
                          <a:rPr lang="en-US" b="0" i="1" smtClean="0">
                            <a:latin typeface="Cambria Math" panose="02040503050406030204" pitchFamily="18" charset="0"/>
                            <a:cs typeface="Gautami" panose="020B0502040204020203" pitchFamily="34" charset="0"/>
                          </a:rPr>
                          <m:t>𝐵</m:t>
                        </m:r>
                      </m:e>
                    </m:d>
                  </m:oMath>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609600" y="5761672"/>
                <a:ext cx="7696200" cy="923330"/>
              </a:xfrm>
              <a:prstGeom prst="rect">
                <a:avLst/>
              </a:prstGeom>
              <a:blipFill rotWithShape="0">
                <a:blip r:embed="rId5"/>
                <a:stretch>
                  <a:fillRect l="-633" t="-3289" r="-396" b="-8553"/>
                </a:stretch>
              </a:blipFill>
            </p:spPr>
            <p:txBody>
              <a:bodyPr/>
              <a:lstStyle/>
              <a:p>
                <a:r>
                  <a:rPr lang="en-US">
                    <a:noFill/>
                  </a:rPr>
                  <a:t> </a:t>
                </a:r>
              </a:p>
            </p:txBody>
          </p:sp>
        </mc:Fallback>
      </mc:AlternateContent>
    </p:spTree>
    <p:extLst>
      <p:ext uri="{BB962C8B-B14F-4D97-AF65-F5344CB8AC3E}">
        <p14:creationId xmlns:p14="http://schemas.microsoft.com/office/powerpoint/2010/main" val="292462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113</a:t>
            </a:fld>
            <a:endParaRPr lang="en-US"/>
          </a:p>
        </p:txBody>
      </p:sp>
      <mc:AlternateContent xmlns:mc="http://schemas.openxmlformats.org/markup-compatibility/2006" xmlns:a14="http://schemas.microsoft.com/office/drawing/2010/main">
        <mc:Choice Requires="a14">
          <p:sp>
            <p:nvSpPr>
              <p:cNvPr id="3" name="Rectangle 2"/>
              <p:cNvSpPr/>
              <p:nvPr/>
            </p:nvSpPr>
            <p:spPr>
              <a:xfrm>
                <a:off x="838200" y="344269"/>
                <a:ext cx="6858000"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Then the system of equations AX </a:t>
                </a:r>
                <a:r>
                  <a:rPr lang="en-US" dirty="0">
                    <a:latin typeface="Times New Roman" panose="02020603050405020304" pitchFamily="18" charset="0"/>
                    <a:ea typeface="Times New Roman" panose="02020603050405020304" pitchFamily="18" charset="0"/>
                    <a:cs typeface="Gautami" panose="020B0502040204020203" pitchFamily="34" charset="0"/>
                  </a:rPr>
                  <a:t>= B is consistent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𝜌</m:t>
                    </m:r>
                    <m:r>
                      <a:rPr lang="en-US" b="0" i="1" smtClean="0">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r>
                      <a:rPr lang="en-US" b="0" i="1" smtClean="0">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838200" y="344269"/>
                <a:ext cx="6858000" cy="369332"/>
              </a:xfrm>
              <a:prstGeom prst="rect">
                <a:avLst/>
              </a:prstGeom>
              <a:blipFill rotWithShape="1">
                <a:blip r:embed="rId2"/>
                <a:stretch>
                  <a:fillRect l="-800" t="-11475"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775021" y="1066800"/>
                <a:ext cx="2685094" cy="369332"/>
              </a:xfrm>
              <a:prstGeom prst="rect">
                <a:avLst/>
              </a:prstGeom>
            </p:spPr>
            <p:txBody>
              <a:bodyPr wrap="none">
                <a:spAutoFit/>
              </a:bodyPr>
              <a:lstStyle/>
              <a:p>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Note:</a:t>
                </a:r>
                <a:r>
                  <a:rPr lang="en-US" dirty="0">
                    <a:latin typeface="Times New Roman" panose="02020603050405020304" pitchFamily="18" charset="0"/>
                    <a:ea typeface="Times New Roman" panose="02020603050405020304" pitchFamily="18" charset="0"/>
                    <a:cs typeface="Gautami" panose="020B0502040204020203" pitchFamily="34" charset="0"/>
                  </a:rPr>
                  <a:t> If </a:t>
                </a:r>
                <a:r>
                  <a:rPr lang="en-US" dirty="0">
                    <a:solidFill>
                      <a:srgbClr val="FF0000"/>
                    </a:solidFill>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 (A)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ea typeface="Cambria Math" panose="02040503050406030204" pitchFamily="18" charset="0"/>
                    <a:cs typeface="Gautami" panose="020B0502040204020203" pitchFamily="34" charset="0"/>
                  </a:rPr>
                  <a:t> </a:t>
                </a:r>
                <a14:m>
                  <m:oMath xmlns:m="http://schemas.openxmlformats.org/officeDocument/2006/math">
                    <m:r>
                      <a:rPr lang="en-US" i="1">
                        <a:latin typeface="Cambria Math" panose="02040503050406030204" pitchFamily="18" charset="0"/>
                        <a:ea typeface="Cambria Math" panose="02040503050406030204" pitchFamily="18" charset="0"/>
                        <a:cs typeface="Gautami" panose="020B0502040204020203" pitchFamily="34" charset="0"/>
                      </a:rPr>
                      <m:t>𝜌</m:t>
                    </m:r>
                    <m:r>
                      <a:rPr lang="en-US" i="1">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r>
                      <a:rPr lang="en-US" i="1">
                        <a:latin typeface="Cambria Math" panose="02040503050406030204" pitchFamily="18" charset="0"/>
                        <a:ea typeface="Cambria Math" panose="02040503050406030204" pitchFamily="18" charset="0"/>
                        <a:cs typeface="Gautami" panose="020B0502040204020203" pitchFamily="34" charset="0"/>
                      </a:rPr>
                      <m:t>)</m:t>
                    </m:r>
                  </m:oMath>
                </a14:m>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775021" y="1066800"/>
                <a:ext cx="2685094" cy="369332"/>
              </a:xfrm>
              <a:prstGeom prst="rect">
                <a:avLst/>
              </a:prstGeom>
              <a:blipFill rotWithShape="1">
                <a:blip r:embed="rId3"/>
                <a:stretch>
                  <a:fillRect l="-1814" t="-11475" r="-3175" b="-24590"/>
                </a:stretch>
              </a:blipFill>
            </p:spPr>
            <p:txBody>
              <a:bodyPr/>
              <a:lstStyle/>
              <a:p>
                <a:r>
                  <a:rPr lang="en-US">
                    <a:noFill/>
                  </a:rPr>
                  <a:t> </a:t>
                </a:r>
              </a:p>
            </p:txBody>
          </p:sp>
        </mc:Fallback>
      </mc:AlternateContent>
      <p:sp>
        <p:nvSpPr>
          <p:cNvPr id="5" name="Rectangle 4"/>
          <p:cNvSpPr/>
          <p:nvPr/>
        </p:nvSpPr>
        <p:spPr>
          <a:xfrm>
            <a:off x="3124200" y="1143000"/>
            <a:ext cx="4399025" cy="369332"/>
          </a:xfrm>
          <a:prstGeom prst="rect">
            <a:avLst/>
          </a:prstGeom>
        </p:spPr>
        <p:txBody>
          <a:bodyPr wrap="none">
            <a:spAutoFit/>
          </a:bodyPr>
          <a:lstStyle/>
          <a:p>
            <a:pPr marL="630555" marR="0" indent="-63055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then the given system AX = B is inconsistent.</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6" name="Rectangle 5"/>
          <p:cNvSpPr/>
          <p:nvPr/>
        </p:nvSpPr>
        <p:spPr>
          <a:xfrm>
            <a:off x="602497" y="1828800"/>
            <a:ext cx="2369303" cy="369332"/>
          </a:xfrm>
          <a:prstGeom prst="rect">
            <a:avLst/>
          </a:prstGeom>
        </p:spPr>
        <p:txBody>
          <a:bodyPr wrap="none">
            <a:spAutoFit/>
          </a:bodyPr>
          <a:lstStyle/>
          <a:p>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Working Procedure</a:t>
            </a:r>
            <a:r>
              <a:rPr lang="en-US"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 </a:t>
            </a:r>
            <a:endParaRPr lang="en-US" dirty="0">
              <a:solidFill>
                <a:srgbClr val="00B050"/>
              </a:solidFill>
            </a:endParaRPr>
          </a:p>
        </p:txBody>
      </p:sp>
      <mc:AlternateContent xmlns:mc="http://schemas.openxmlformats.org/markup-compatibility/2006" xmlns:a14="http://schemas.microsoft.com/office/drawing/2010/main">
        <mc:Choice Requires="a14">
          <p:sp>
            <p:nvSpPr>
              <p:cNvPr id="7" name="Rectangle 6"/>
              <p:cNvSpPr/>
              <p:nvPr/>
            </p:nvSpPr>
            <p:spPr>
              <a:xfrm>
                <a:off x="457200" y="2286000"/>
                <a:ext cx="7848600" cy="1200329"/>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Suppose we have m equations in n unknowns. The matrix equation of the given system of equations is AX = B. Then the coefficient matrix A is of order m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n. Now write the augmented matrix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r>
                          <a:rPr lang="en-US" b="0" i="1" smtClean="0">
                            <a:latin typeface="Cambria Math" panose="02040503050406030204" pitchFamily="18" charset="0"/>
                            <a:cs typeface="Gautami" panose="020B0502040204020203" pitchFamily="34" charset="0"/>
                          </a:rPr>
                          <m:t>:</m:t>
                        </m:r>
                        <m:r>
                          <a:rPr lang="en-US" b="0" i="1" smtClean="0">
                            <a:latin typeface="Cambria Math" panose="02040503050406030204" pitchFamily="18" charset="0"/>
                            <a:cs typeface="Gautami" panose="020B0502040204020203" pitchFamily="34" charset="0"/>
                          </a:rPr>
                          <m:t>𝐵</m:t>
                        </m:r>
                      </m:e>
                    </m:d>
                  </m:oMath>
                </a14:m>
                <a:r>
                  <a:rPr lang="en-US" dirty="0" smtClean="0"/>
                  <a:t> </a:t>
                </a:r>
                <a:r>
                  <a:rPr lang="en-US" dirty="0"/>
                  <a:t>which is also of same order m </a:t>
                </a:r>
                <a:r>
                  <a:rPr lang="en-US" dirty="0">
                    <a:sym typeface="Symbol" panose="05050102010706020507" pitchFamily="18" charset="2"/>
                  </a:rPr>
                  <a:t></a:t>
                </a:r>
                <a:r>
                  <a:rPr lang="en-US" dirty="0"/>
                  <a:t> n.</a:t>
                </a:r>
              </a:p>
              <a:p>
                <a:endParaRPr lang="en-US" dirty="0"/>
              </a:p>
            </p:txBody>
          </p:sp>
        </mc:Choice>
        <mc:Fallback xmlns="">
          <p:sp>
            <p:nvSpPr>
              <p:cNvPr id="7" name="Rectangle 6"/>
              <p:cNvSpPr>
                <a:spLocks noRot="1" noChangeAspect="1" noMove="1" noResize="1" noEditPoints="1" noAdjustHandles="1" noChangeArrowheads="1" noChangeShapeType="1" noTextEdit="1"/>
              </p:cNvSpPr>
              <p:nvPr/>
            </p:nvSpPr>
            <p:spPr>
              <a:xfrm>
                <a:off x="457200" y="2286000"/>
                <a:ext cx="7848600" cy="1200329"/>
              </a:xfrm>
              <a:prstGeom prst="rect">
                <a:avLst/>
              </a:prstGeom>
              <a:blipFill rotWithShape="0">
                <a:blip r:embed="rId4"/>
                <a:stretch>
                  <a:fillRect l="-621" t="-2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457200" y="3516868"/>
                <a:ext cx="7927419" cy="1200329"/>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Step 1:	First reduce the augmented </a:t>
                </a:r>
                <a:r>
                  <a:rPr lang="en-US" dirty="0" smtClean="0">
                    <a:latin typeface="Times New Roman" panose="02020603050405020304" pitchFamily="18" charset="0"/>
                    <a:ea typeface="Times New Roman" panose="02020603050405020304" pitchFamily="18" charset="0"/>
                    <a:cs typeface="Gautami" panose="020B0502040204020203" pitchFamily="34" charset="0"/>
                  </a:rPr>
                  <a:t>matrix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to </a:t>
                </a:r>
                <a:r>
                  <a:rPr lang="en-US" dirty="0"/>
                  <a:t>Echelon form by applying </a:t>
                </a:r>
                <a:endParaRPr lang="en-US" dirty="0" smtClean="0"/>
              </a:p>
              <a:p>
                <a:r>
                  <a:rPr lang="en-US" dirty="0" smtClean="0"/>
                  <a:t>E </a:t>
                </a:r>
                <a:r>
                  <a:rPr lang="en-US" dirty="0"/>
                  <a:t>– row transformation only.  With this we get the ranks of the augmented matrix </a:t>
                </a:r>
                <a:endParaRPr lang="en-US" dirty="0" smtClean="0"/>
              </a:p>
              <a:p>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t>and the coefficient matrix A.</a:t>
                </a:r>
              </a:p>
              <a:p>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457200" y="3516868"/>
                <a:ext cx="7927419" cy="1200329"/>
              </a:xfrm>
              <a:prstGeom prst="rect">
                <a:avLst/>
              </a:prstGeom>
              <a:blipFill rotWithShape="0">
                <a:blip r:embed="rId5"/>
                <a:stretch>
                  <a:fillRect l="-615" t="-35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57200" y="4583668"/>
                <a:ext cx="419897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Step 2:	Case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 When </a:t>
                </a:r>
                <a:r>
                  <a:rPr lang="en-US" dirty="0">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14:m>
                  <m:oMath xmlns:m="http://schemas.openxmlformats.org/officeDocument/2006/math">
                    <m:r>
                      <a:rPr lang="en-US" i="1">
                        <a:latin typeface="Cambria Math" panose="02040503050406030204" pitchFamily="18" charset="0"/>
                        <a:ea typeface="Cambria Math" panose="02040503050406030204" pitchFamily="18" charset="0"/>
                        <a:cs typeface="Gautami" panose="020B0502040204020203" pitchFamily="34" charset="0"/>
                      </a:rPr>
                      <m:t>𝜌</m:t>
                    </m:r>
                    <m:r>
                      <a:rPr lang="en-US" i="1">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r>
                      <a:rPr lang="en-US" i="1">
                        <a:latin typeface="Cambria Math" panose="02040503050406030204" pitchFamily="18" charset="0"/>
                        <a:ea typeface="Cambria Math" panose="02040503050406030204" pitchFamily="18" charset="0"/>
                        <a:cs typeface="Gautami" panose="020B0502040204020203" pitchFamily="34" charset="0"/>
                      </a:rPr>
                      <m:t>)</m:t>
                    </m:r>
                  </m:oMath>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457200" y="4583668"/>
                <a:ext cx="4198970" cy="369332"/>
              </a:xfrm>
              <a:prstGeom prst="rect">
                <a:avLst/>
              </a:prstGeom>
              <a:blipFill rotWithShape="1">
                <a:blip r:embed="rId6"/>
                <a:stretch>
                  <a:fillRect l="-1161" t="-11475" r="-1451" b="-24590"/>
                </a:stretch>
              </a:blipFill>
            </p:spPr>
            <p:txBody>
              <a:bodyPr/>
              <a:lstStyle/>
              <a:p>
                <a:r>
                  <a:rPr lang="en-US">
                    <a:noFill/>
                  </a:rPr>
                  <a:t> </a:t>
                </a:r>
              </a:p>
            </p:txBody>
          </p:sp>
        </mc:Fallback>
      </mc:AlternateContent>
      <p:sp>
        <p:nvSpPr>
          <p:cNvPr id="17" name="Rectangle 16"/>
          <p:cNvSpPr/>
          <p:nvPr/>
        </p:nvSpPr>
        <p:spPr>
          <a:xfrm>
            <a:off x="1828800" y="5486400"/>
            <a:ext cx="6477000"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In </a:t>
            </a:r>
            <a:r>
              <a:rPr lang="en-US" dirty="0">
                <a:latin typeface="Times New Roman" panose="02020603050405020304" pitchFamily="18" charset="0"/>
                <a:ea typeface="Times New Roman" panose="02020603050405020304" pitchFamily="18" charset="0"/>
                <a:cs typeface="Gautami" panose="020B0502040204020203" pitchFamily="34" charset="0"/>
              </a:rPr>
              <a:t>this case the given system of equations i.e. AX = B is inconsistent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     it </a:t>
            </a:r>
            <a:r>
              <a:rPr lang="en-US" dirty="0">
                <a:latin typeface="Times New Roman" panose="02020603050405020304" pitchFamily="18" charset="0"/>
                <a:ea typeface="Times New Roman" panose="02020603050405020304" pitchFamily="18" charset="0"/>
                <a:cs typeface="Gautami" panose="020B0502040204020203" pitchFamily="34" charset="0"/>
              </a:rPr>
              <a:t>has no solution.</a:t>
            </a:r>
            <a:endParaRPr lang="en-US" dirty="0"/>
          </a:p>
        </p:txBody>
      </p:sp>
    </p:spTree>
    <p:extLst>
      <p:ext uri="{BB962C8B-B14F-4D97-AF65-F5344CB8AC3E}">
        <p14:creationId xmlns:p14="http://schemas.microsoft.com/office/powerpoint/2010/main" val="179810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5" grpId="0"/>
      <p:bldP spid="16" grpId="0"/>
      <p:bldP spid="17"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114</a:t>
            </a:fld>
            <a:endParaRPr lang="en-US"/>
          </a:p>
        </p:txBody>
      </p:sp>
      <mc:AlternateContent xmlns:mc="http://schemas.openxmlformats.org/markup-compatibility/2006" xmlns:a14="http://schemas.microsoft.com/office/drawing/2010/main">
        <mc:Choice Requires="a14">
          <p:sp>
            <p:nvSpPr>
              <p:cNvPr id="6" name="Rectangle 5"/>
              <p:cNvSpPr/>
              <p:nvPr/>
            </p:nvSpPr>
            <p:spPr>
              <a:xfrm>
                <a:off x="914400" y="457200"/>
                <a:ext cx="399750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Case (ii): When </a:t>
                </a:r>
                <a:r>
                  <a:rPr lang="en-US" dirty="0">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14:m>
                  <m:oMath xmlns:m="http://schemas.openxmlformats.org/officeDocument/2006/math">
                    <m:r>
                      <a:rPr lang="en-US" i="1">
                        <a:latin typeface="Cambria Math" panose="02040503050406030204" pitchFamily="18" charset="0"/>
                        <a:ea typeface="Cambria Math" panose="02040503050406030204" pitchFamily="18" charset="0"/>
                        <a:cs typeface="Gautami" panose="020B0502040204020203" pitchFamily="34" charset="0"/>
                      </a:rPr>
                      <m:t>𝜌</m:t>
                    </m:r>
                    <m:r>
                      <a:rPr lang="en-US" i="1">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r>
                      <a:rPr lang="en-US" i="1">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 r say </a:t>
                </a:r>
              </a:p>
            </p:txBody>
          </p:sp>
        </mc:Choice>
        <mc:Fallback xmlns="">
          <p:sp>
            <p:nvSpPr>
              <p:cNvPr id="6" name="Rectangle 5"/>
              <p:cNvSpPr>
                <a:spLocks noRot="1" noChangeAspect="1" noMove="1" noResize="1" noEditPoints="1" noAdjustHandles="1" noChangeArrowheads="1" noChangeShapeType="1" noTextEdit="1"/>
              </p:cNvSpPr>
              <p:nvPr/>
            </p:nvSpPr>
            <p:spPr>
              <a:xfrm>
                <a:off x="914400" y="457200"/>
                <a:ext cx="3997505" cy="369332"/>
              </a:xfrm>
              <a:prstGeom prst="rect">
                <a:avLst/>
              </a:prstGeom>
              <a:blipFill rotWithShape="1">
                <a:blip r:embed="rId2"/>
                <a:stretch>
                  <a:fillRect l="-1220" t="-11475" r="-1524" b="-24590"/>
                </a:stretch>
              </a:blipFill>
            </p:spPr>
            <p:txBody>
              <a:bodyPr/>
              <a:lstStyle/>
              <a:p>
                <a:r>
                  <a:rPr lang="en-US">
                    <a:noFill/>
                  </a:rPr>
                  <a:t> </a:t>
                </a:r>
              </a:p>
            </p:txBody>
          </p:sp>
        </mc:Fallback>
      </mc:AlternateContent>
      <p:sp>
        <p:nvSpPr>
          <p:cNvPr id="7" name="Rectangle 6"/>
          <p:cNvSpPr/>
          <p:nvPr/>
        </p:nvSpPr>
        <p:spPr>
          <a:xfrm>
            <a:off x="457200" y="1228398"/>
            <a:ext cx="7848600" cy="2846933"/>
          </a:xfrm>
          <a:prstGeom prst="rect">
            <a:avLst/>
          </a:prstGeom>
        </p:spPr>
        <p:txBody>
          <a:bodyPr wrap="square">
            <a:spAutoFit/>
          </a:bodyPr>
          <a:lstStyle/>
          <a:p>
            <a:pPr marL="1122045" marR="0" indent="-1122045" algn="just">
              <a:spcBef>
                <a:spcPts val="285"/>
              </a:spcBef>
              <a:spcAft>
                <a:spcPts val="285"/>
              </a:spcAft>
              <a:tabLst>
                <a:tab pos="361950" algn="l"/>
                <a:tab pos="630555" algn="l"/>
                <a:tab pos="72390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In this case the given system of equations i.e. AX = B is consistent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it contains </a:t>
            </a:r>
            <a:r>
              <a:rPr lang="en-US" dirty="0" smtClean="0">
                <a:latin typeface="Times New Roman" panose="02020603050405020304" pitchFamily="18" charset="0"/>
                <a:ea typeface="Times New Roman" panose="02020603050405020304" pitchFamily="18" charset="0"/>
                <a:cs typeface="Gautami" panose="020B0502040204020203" pitchFamily="34" charset="0"/>
              </a:rPr>
              <a:t>a</a:t>
            </a:r>
          </a:p>
          <a:p>
            <a:pPr marL="1122045" marR="0" indent="-1122045" algn="just">
              <a:spcBef>
                <a:spcPts val="285"/>
              </a:spcBef>
              <a:spcAft>
                <a:spcPts val="285"/>
              </a:spcAft>
              <a:tabLst>
                <a:tab pos="361950" algn="l"/>
                <a:tab pos="630555" algn="l"/>
                <a:tab pos="72390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solution. Now we have to verify the following points</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p>
          <a:p>
            <a:pPr marR="0" algn="just">
              <a:spcBef>
                <a:spcPts val="285"/>
              </a:spcBef>
              <a:spcAft>
                <a:spcPts val="285"/>
              </a:spcAft>
              <a:tabLst>
                <a:tab pos="361950" algn="l"/>
                <a:tab pos="630555" algn="l"/>
                <a:tab pos="72390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a) If </a:t>
            </a:r>
            <a:r>
              <a:rPr lang="en-US" dirty="0">
                <a:latin typeface="Times New Roman" panose="02020603050405020304" pitchFamily="18" charset="0"/>
                <a:ea typeface="Times New Roman" panose="02020603050405020304" pitchFamily="18" charset="0"/>
                <a:cs typeface="Gautami" panose="020B0502040204020203" pitchFamily="34" charset="0"/>
              </a:rPr>
              <a:t>r = 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number of unknowns, then the given system has a </a:t>
            </a:r>
            <a:r>
              <a:rPr lang="en-US" dirty="0" smtClean="0">
                <a:latin typeface="Times New Roman" panose="02020603050405020304" pitchFamily="18" charset="0"/>
                <a:ea typeface="Times New Roman" panose="02020603050405020304" pitchFamily="18" charset="0"/>
                <a:cs typeface="Gautami" panose="020B0502040204020203" pitchFamily="34" charset="0"/>
              </a:rPr>
              <a:t>unique </a:t>
            </a:r>
            <a:r>
              <a:rPr lang="en-US" dirty="0">
                <a:latin typeface="Times New Roman" panose="02020603050405020304" pitchFamily="18" charset="0"/>
                <a:ea typeface="Times New Roman" panose="02020603050405020304" pitchFamily="18" charset="0"/>
                <a:cs typeface="Gautami" panose="020B0502040204020203" pitchFamily="34" charset="0"/>
              </a:rPr>
              <a:t>solution</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p>
          <a:p>
            <a:pPr marL="1371600" marR="0" indent="-1371600" algn="just">
              <a:spcBef>
                <a:spcPts val="285"/>
              </a:spcBef>
              <a:spcAft>
                <a:spcPts val="285"/>
              </a:spcAft>
              <a:tabLst>
                <a:tab pos="361950" algn="l"/>
                <a:tab pos="630555" algn="l"/>
                <a:tab pos="72390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b) If </a:t>
            </a:r>
            <a:r>
              <a:rPr lang="en-US" dirty="0">
                <a:latin typeface="Times New Roman" panose="02020603050405020304" pitchFamily="18" charset="0"/>
                <a:ea typeface="Times New Roman" panose="02020603050405020304" pitchFamily="18" charset="0"/>
                <a:cs typeface="Gautami" panose="020B0502040204020203" pitchFamily="34" charset="0"/>
              </a:rPr>
              <a:t>r &lt; 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number of unknowns, the given system contains an </a:t>
            </a:r>
            <a:r>
              <a:rPr lang="en-US" dirty="0" smtClean="0">
                <a:latin typeface="Times New Roman" panose="02020603050405020304" pitchFamily="18" charset="0"/>
                <a:ea typeface="Times New Roman" panose="02020603050405020304" pitchFamily="18" charset="0"/>
                <a:cs typeface="Gautami" panose="020B0502040204020203" pitchFamily="34" charset="0"/>
              </a:rPr>
              <a:t>infinite</a:t>
            </a:r>
          </a:p>
          <a:p>
            <a:pPr marL="1371600" marR="0" indent="-1371600" algn="just">
              <a:spcBef>
                <a:spcPts val="285"/>
              </a:spcBef>
              <a:spcAft>
                <a:spcPts val="285"/>
              </a:spcAft>
              <a:tabLst>
                <a:tab pos="361950" algn="l"/>
                <a:tab pos="630555" algn="l"/>
                <a:tab pos="72390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number of solutions. To determine these solutions, we have to assign arbitrary</a:t>
            </a:r>
          </a:p>
          <a:p>
            <a:pPr marL="1371600" marR="0" indent="-1371600" algn="just">
              <a:spcBef>
                <a:spcPts val="285"/>
              </a:spcBef>
              <a:spcAft>
                <a:spcPts val="285"/>
              </a:spcAft>
              <a:tabLst>
                <a:tab pos="361950" algn="l"/>
                <a:tab pos="630555" algn="l"/>
                <a:tab pos="72390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value for (n–r) </a:t>
            </a:r>
            <a:r>
              <a:rPr lang="en-US" dirty="0" err="1">
                <a:latin typeface="Times New Roman" panose="02020603050405020304" pitchFamily="18" charset="0"/>
                <a:ea typeface="Times New Roman" panose="02020603050405020304" pitchFamily="18" charset="0"/>
                <a:cs typeface="Gautami" panose="020B0502040204020203" pitchFamily="34" charset="0"/>
              </a:rPr>
              <a:t>variabls</a:t>
            </a:r>
            <a:r>
              <a:rPr lang="en-US" dirty="0">
                <a:latin typeface="Times New Roman" panose="02020603050405020304" pitchFamily="18" charset="0"/>
                <a:ea typeface="Times New Roman" panose="02020603050405020304" pitchFamily="18" charset="0"/>
                <a:cs typeface="Gautami" panose="020B0502040204020203" pitchFamily="34" charset="0"/>
              </a:rPr>
              <a:t> and the remaining are depending upon them</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p>
          <a:p>
            <a:pPr marR="0" algn="just">
              <a:spcBef>
                <a:spcPts val="285"/>
              </a:spcBef>
              <a:spcAft>
                <a:spcPts val="285"/>
              </a:spcAft>
              <a:tabLst>
                <a:tab pos="361950" algn="l"/>
                <a:tab pos="630555" algn="l"/>
                <a:tab pos="723900" algn="l"/>
                <a:tab pos="1122045" algn="l"/>
                <a:tab pos="1170305" algn="l"/>
              </a:tabLst>
            </a:pPr>
            <a:r>
              <a:rPr lang="en-US" dirty="0" smtClean="0"/>
              <a:t>c) If </a:t>
            </a:r>
            <a:r>
              <a:rPr lang="en-US" dirty="0"/>
              <a:t>m &lt; n </a:t>
            </a:r>
            <a:r>
              <a:rPr lang="en-US" dirty="0" err="1"/>
              <a:t>i.e</a:t>
            </a:r>
            <a:r>
              <a:rPr lang="en-US" dirty="0"/>
              <a:t> the number of equations less than the number of unknowns, </a:t>
            </a:r>
            <a:r>
              <a:rPr lang="en-US" dirty="0" smtClean="0"/>
              <a:t>then</a:t>
            </a:r>
          </a:p>
          <a:p>
            <a:pPr marR="0" algn="just">
              <a:spcBef>
                <a:spcPts val="285"/>
              </a:spcBef>
              <a:spcAft>
                <a:spcPts val="285"/>
              </a:spcAft>
              <a:tabLst>
                <a:tab pos="361950" algn="l"/>
                <a:tab pos="630555" algn="l"/>
                <a:tab pos="723900" algn="l"/>
                <a:tab pos="1122045" algn="l"/>
                <a:tab pos="1170305" algn="l"/>
              </a:tabLst>
            </a:pPr>
            <a:r>
              <a:rPr lang="en-US" dirty="0" smtClean="0"/>
              <a:t> </a:t>
            </a:r>
            <a:r>
              <a:rPr lang="en-US" dirty="0"/>
              <a:t>since r </a:t>
            </a:r>
            <a:r>
              <a:rPr lang="en-US" dirty="0">
                <a:sym typeface="Symbol" panose="05050102010706020507" pitchFamily="18" charset="2"/>
              </a:rPr>
              <a:t></a:t>
            </a:r>
            <a:r>
              <a:rPr lang="en-US" dirty="0"/>
              <a:t> m &lt; n, the given system possesses an infinite number of solutions.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8" name="Rectangle 7"/>
          <p:cNvSpPr/>
          <p:nvPr/>
        </p:nvSpPr>
        <p:spPr>
          <a:xfrm>
            <a:off x="228600" y="4267200"/>
            <a:ext cx="1806905" cy="369332"/>
          </a:xfrm>
          <a:prstGeom prst="rect">
            <a:avLst/>
          </a:prstGeom>
        </p:spPr>
        <p:txBody>
          <a:bodyPr wrap="non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Solved examples</a:t>
            </a:r>
            <a:endParaRPr lang="en-US" sz="1600"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9" name="Rectangle 8"/>
          <p:cNvSpPr/>
          <p:nvPr/>
        </p:nvSpPr>
        <p:spPr>
          <a:xfrm>
            <a:off x="457200" y="4739630"/>
            <a:ext cx="7696200" cy="774571"/>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Ex.1.	Show that the equations </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x + y + z = – 3, 3x + y – 2z = – 2, 2x + 4y + 7z = 7 are inconsistent.</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3277019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115</a:t>
            </a:fld>
            <a:endParaRPr lang="en-US"/>
          </a:p>
        </p:txBody>
      </p:sp>
      <p:sp>
        <p:nvSpPr>
          <p:cNvPr id="3" name="Rectangle 2"/>
          <p:cNvSpPr/>
          <p:nvPr/>
        </p:nvSpPr>
        <p:spPr>
          <a:xfrm>
            <a:off x="533400" y="381000"/>
            <a:ext cx="7620000" cy="369332"/>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dirty="0">
                <a:latin typeface="Times New Roman" panose="02020603050405020304" pitchFamily="18" charset="0"/>
                <a:ea typeface="Times New Roman" panose="02020603050405020304" pitchFamily="18" charset="0"/>
                <a:cs typeface="Gautami" panose="020B0502040204020203" pitchFamily="34" charset="0"/>
              </a:rPr>
              <a:t>	The matrix equations of the given system of equations is AX = B</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523290943"/>
              </p:ext>
            </p:extLst>
          </p:nvPr>
        </p:nvGraphicFramePr>
        <p:xfrm>
          <a:off x="990600" y="934480"/>
          <a:ext cx="4113212" cy="990600"/>
        </p:xfrm>
        <a:graphic>
          <a:graphicData uri="http://schemas.openxmlformats.org/presentationml/2006/ole">
            <mc:AlternateContent xmlns:mc="http://schemas.openxmlformats.org/markup-compatibility/2006">
              <mc:Choice xmlns:v="urn:schemas-microsoft-com:vml" Requires="v">
                <p:oleObj spid="_x0000_s55014" name="Equation" r:id="rId3" imgW="2971800" imgH="711000" progId="Equation.DSMT4">
                  <p:embed/>
                </p:oleObj>
              </mc:Choice>
              <mc:Fallback>
                <p:oleObj name="Equation" r:id="rId3" imgW="2971800" imgH="711000" progId="Equation.DSMT4">
                  <p:embed/>
                  <p:pic>
                    <p:nvPicPr>
                      <p:cNvPr id="0" name="Object 1"/>
                      <p:cNvPicPr>
                        <a:picLocks noChangeAspect="1" noChangeArrowheads="1"/>
                      </p:cNvPicPr>
                      <p:nvPr/>
                    </p:nvPicPr>
                    <p:blipFill>
                      <a:blip r:embed="rId4"/>
                      <a:srcRect/>
                      <a:stretch>
                        <a:fillRect/>
                      </a:stretch>
                    </p:blipFill>
                    <p:spPr bwMode="auto">
                      <a:xfrm>
                        <a:off x="990600" y="934480"/>
                        <a:ext cx="4113212" cy="99060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4215632637"/>
              </p:ext>
            </p:extLst>
          </p:nvPr>
        </p:nvGraphicFramePr>
        <p:xfrm>
          <a:off x="1049506" y="2035174"/>
          <a:ext cx="4513094" cy="1012825"/>
        </p:xfrm>
        <a:graphic>
          <a:graphicData uri="http://schemas.openxmlformats.org/presentationml/2006/ole">
            <mc:AlternateContent xmlns:mc="http://schemas.openxmlformats.org/markup-compatibility/2006">
              <mc:Choice xmlns:v="urn:schemas-microsoft-com:vml" Requires="v">
                <p:oleObj spid="_x0000_s55015" name="Equation" r:id="rId5" imgW="3187440" imgH="711000" progId="Equation.DSMT4">
                  <p:embed/>
                </p:oleObj>
              </mc:Choice>
              <mc:Fallback>
                <p:oleObj name="Equation" r:id="rId5" imgW="3187440" imgH="711000" progId="Equation.DSMT4">
                  <p:embed/>
                  <p:pic>
                    <p:nvPicPr>
                      <p:cNvPr id="0" name="Object 3"/>
                      <p:cNvPicPr>
                        <a:picLocks noChangeAspect="1" noChangeArrowheads="1"/>
                      </p:cNvPicPr>
                      <p:nvPr/>
                    </p:nvPicPr>
                    <p:blipFill>
                      <a:blip r:embed="rId6"/>
                      <a:srcRect/>
                      <a:stretch>
                        <a:fillRect/>
                      </a:stretch>
                    </p:blipFill>
                    <p:spPr bwMode="auto">
                      <a:xfrm>
                        <a:off x="1049506" y="2035174"/>
                        <a:ext cx="4513094" cy="1012825"/>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2" name="Rectangle 11"/>
              <p:cNvSpPr/>
              <p:nvPr/>
            </p:nvSpPr>
            <p:spPr>
              <a:xfrm>
                <a:off x="736952" y="3288268"/>
                <a:ext cx="7229030" cy="646331"/>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Now </a:t>
                </a:r>
                <a:r>
                  <a:rPr lang="en-US" dirty="0">
                    <a:latin typeface="Times New Roman" panose="02020603050405020304" pitchFamily="18" charset="0"/>
                    <a:ea typeface="Times New Roman" panose="02020603050405020304" pitchFamily="18" charset="0"/>
                    <a:cs typeface="Gautami" panose="020B0502040204020203" pitchFamily="34" charset="0"/>
                  </a:rPr>
                  <a:t>reduce the augmented </a:t>
                </a:r>
                <a:r>
                  <a:rPr lang="en-US" dirty="0" smtClean="0">
                    <a:latin typeface="Times New Roman" panose="02020603050405020304" pitchFamily="18" charset="0"/>
                    <a:ea typeface="Times New Roman" panose="02020603050405020304" pitchFamily="18" charset="0"/>
                    <a:cs typeface="Gautami" panose="020B0502040204020203" pitchFamily="34" charset="0"/>
                  </a:rPr>
                  <a:t>matrix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r>
                          <a:rPr lang="en-US" b="0" i="1" smtClean="0">
                            <a:latin typeface="Cambria Math" panose="02040503050406030204" pitchFamily="18" charset="0"/>
                            <a:cs typeface="Gautami" panose="020B0502040204020203" pitchFamily="34" charset="0"/>
                          </a:rPr>
                          <m:t>:</m:t>
                        </m:r>
                        <m:r>
                          <a:rPr lang="en-US" b="0" i="1" smtClean="0">
                            <a:latin typeface="Cambria Math" panose="02040503050406030204" pitchFamily="18" charset="0"/>
                            <a:cs typeface="Gautami" panose="020B0502040204020203" pitchFamily="34" charset="0"/>
                          </a:rPr>
                          <m:t>𝐵</m:t>
                        </m:r>
                      </m:e>
                    </m:d>
                  </m:oMath>
                </a14:m>
                <a:r>
                  <a:rPr lang="en-US" dirty="0" smtClean="0"/>
                  <a:t> </a:t>
                </a:r>
                <a:r>
                  <a:rPr lang="en-US" dirty="0"/>
                  <a:t>Echelon form by applying E – row </a:t>
                </a:r>
                <a:endParaRPr lang="en-US" dirty="0" smtClean="0"/>
              </a:p>
              <a:p>
                <a:r>
                  <a:rPr lang="en-US" dirty="0" smtClean="0"/>
                  <a:t>transformation </a:t>
                </a:r>
                <a:r>
                  <a:rPr lang="en-US" dirty="0"/>
                  <a:t>only and determine ranks of A </a:t>
                </a:r>
                <a:r>
                  <a:rPr lang="en-US" dirty="0" smtClean="0"/>
                  <a:t>and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smtClean="0"/>
                  <a:t> </a:t>
                </a:r>
                <a:r>
                  <a:rPr lang="en-US" dirty="0"/>
                  <a:t>respectively.</a:t>
                </a:r>
                <a:r>
                  <a:rPr lang="en-US" dirty="0" smtClean="0"/>
                  <a:t> </a:t>
                </a:r>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736952" y="3288268"/>
                <a:ext cx="7229030" cy="646331"/>
              </a:xfrm>
              <a:prstGeom prst="rect">
                <a:avLst/>
              </a:prstGeom>
              <a:blipFill rotWithShape="0">
                <a:blip r:embed="rId7"/>
                <a:stretch>
                  <a:fillRect l="-759" t="-5660" b="-14151"/>
                </a:stretch>
              </a:blipFill>
            </p:spPr>
            <p:txBody>
              <a:bodyPr/>
              <a:lstStyle/>
              <a:p>
                <a:r>
                  <a:rPr lang="en-US">
                    <a:noFill/>
                  </a:rPr>
                  <a:t> </a:t>
                </a:r>
              </a:p>
            </p:txBody>
          </p:sp>
        </mc:Fallback>
      </mc:AlternateContent>
      <p:sp>
        <p:nvSpPr>
          <p:cNvPr id="13" name="Rectangle 12"/>
          <p:cNvSpPr/>
          <p:nvPr/>
        </p:nvSpPr>
        <p:spPr>
          <a:xfrm>
            <a:off x="990600" y="4154269"/>
            <a:ext cx="53340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4"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1893370696"/>
              </p:ext>
            </p:extLst>
          </p:nvPr>
        </p:nvGraphicFramePr>
        <p:xfrm>
          <a:off x="2573337" y="4576782"/>
          <a:ext cx="2074863" cy="1112838"/>
        </p:xfrm>
        <a:graphic>
          <a:graphicData uri="http://schemas.openxmlformats.org/presentationml/2006/ole">
            <mc:AlternateContent xmlns:mc="http://schemas.openxmlformats.org/markup-compatibility/2006">
              <mc:Choice xmlns:v="urn:schemas-microsoft-com:vml" Requires="v">
                <p:oleObj spid="_x0000_s55016" name="Equation" r:id="rId8" imgW="1333440" imgH="711000" progId="Equation.DSMT4">
                  <p:embed/>
                </p:oleObj>
              </mc:Choice>
              <mc:Fallback>
                <p:oleObj name="Equation" r:id="rId8" imgW="1333440" imgH="711000" progId="Equation.DSMT4">
                  <p:embed/>
                  <p:pic>
                    <p:nvPicPr>
                      <p:cNvPr id="0" name="Object 10"/>
                      <p:cNvPicPr>
                        <a:picLocks noChangeAspect="1" noChangeArrowheads="1"/>
                      </p:cNvPicPr>
                      <p:nvPr/>
                    </p:nvPicPr>
                    <p:blipFill>
                      <a:blip r:embed="rId9"/>
                      <a:srcRect/>
                      <a:stretch>
                        <a:fillRect/>
                      </a:stretch>
                    </p:blipFill>
                    <p:spPr bwMode="auto">
                      <a:xfrm>
                        <a:off x="2573337" y="4576782"/>
                        <a:ext cx="2074863" cy="1112838"/>
                      </a:xfrm>
                      <a:prstGeom prst="rect">
                        <a:avLst/>
                      </a:prstGeom>
                      <a:noFill/>
                    </p:spPr>
                  </p:pic>
                </p:oleObj>
              </mc:Fallback>
            </mc:AlternateContent>
          </a:graphicData>
        </a:graphic>
      </p:graphicFrame>
      <p:sp>
        <p:nvSpPr>
          <p:cNvPr id="16"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4247731195"/>
              </p:ext>
            </p:extLst>
          </p:nvPr>
        </p:nvGraphicFramePr>
        <p:xfrm>
          <a:off x="1524000" y="4970703"/>
          <a:ext cx="685800" cy="366823"/>
        </p:xfrm>
        <a:graphic>
          <a:graphicData uri="http://schemas.openxmlformats.org/presentationml/2006/ole">
            <mc:AlternateContent xmlns:mc="http://schemas.openxmlformats.org/markup-compatibility/2006">
              <mc:Choice xmlns:v="urn:schemas-microsoft-com:vml" Requires="v">
                <p:oleObj spid="_x0000_s55017" name="Equation" r:id="rId10" imgW="406048" imgH="215713" progId="Equation.DSMT4">
                  <p:embed/>
                </p:oleObj>
              </mc:Choice>
              <mc:Fallback>
                <p:oleObj name="Equation" r:id="rId10" imgW="406048" imgH="215713" progId="Equation.DSMT4">
                  <p:embed/>
                  <p:pic>
                    <p:nvPicPr>
                      <p:cNvPr id="0" name="Object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4970703"/>
                        <a:ext cx="685800" cy="366823"/>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8" name="TextBox 17"/>
              <p:cNvSpPr txBox="1"/>
              <p:nvPr/>
            </p:nvSpPr>
            <p:spPr>
              <a:xfrm>
                <a:off x="2209800" y="4980801"/>
                <a:ext cx="381000"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8" name="TextBox 17"/>
              <p:cNvSpPr txBox="1">
                <a:spLocks noRot="1" noChangeAspect="1" noMove="1" noResize="1" noEditPoints="1" noAdjustHandles="1" noChangeArrowheads="1" noChangeShapeType="1" noTextEdit="1"/>
              </p:cNvSpPr>
              <p:nvPr/>
            </p:nvSpPr>
            <p:spPr>
              <a:xfrm>
                <a:off x="2209800" y="4980801"/>
                <a:ext cx="381000" cy="276999"/>
              </a:xfrm>
              <a:prstGeom prst="rect">
                <a:avLst/>
              </a:prstGeom>
              <a:blipFill rotWithShape="0">
                <a:blip r:embed="rId12"/>
                <a:stretch>
                  <a:fillRect/>
                </a:stretch>
              </a:blipFill>
            </p:spPr>
            <p:txBody>
              <a:bodyPr/>
              <a:lstStyle/>
              <a:p>
                <a:r>
                  <a:rPr lang="en-US">
                    <a:noFill/>
                  </a:rPr>
                  <a:t> </a:t>
                </a:r>
              </a:p>
            </p:txBody>
          </p:sp>
        </mc:Fallback>
      </mc:AlternateContent>
      <p:sp>
        <p:nvSpPr>
          <p:cNvPr id="19" name="Rectangle 18"/>
          <p:cNvSpPr/>
          <p:nvPr/>
        </p:nvSpPr>
        <p:spPr>
          <a:xfrm>
            <a:off x="1603147" y="6031468"/>
            <a:ext cx="3273653"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32799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8" grpId="0"/>
      <p:bldP spid="19"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116</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1597912905"/>
              </p:ext>
            </p:extLst>
          </p:nvPr>
        </p:nvGraphicFramePr>
        <p:xfrm>
          <a:off x="1371600" y="304800"/>
          <a:ext cx="685800" cy="366823"/>
        </p:xfrm>
        <a:graphic>
          <a:graphicData uri="http://schemas.openxmlformats.org/presentationml/2006/ole">
            <mc:AlternateContent xmlns:mc="http://schemas.openxmlformats.org/markup-compatibility/2006">
              <mc:Choice xmlns:v="urn:schemas-microsoft-com:vml" Requires="v">
                <p:oleObj spid="_x0000_s55839" name="Equation" r:id="rId3" imgW="406048" imgH="215713" progId="Equation.DSMT4">
                  <p:embed/>
                </p:oleObj>
              </mc:Choice>
              <mc:Fallback>
                <p:oleObj name="Equation" r:id="rId3" imgW="406048" imgH="215713"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04800"/>
                        <a:ext cx="685800" cy="366823"/>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4" name="TextBox 3"/>
              <p:cNvSpPr txBox="1"/>
              <p:nvPr/>
            </p:nvSpPr>
            <p:spPr>
              <a:xfrm>
                <a:off x="2209800" y="304800"/>
                <a:ext cx="381000"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2209800" y="304800"/>
                <a:ext cx="381000" cy="276999"/>
              </a:xfrm>
              <a:prstGeom prst="rect">
                <a:avLst/>
              </a:prstGeom>
              <a:blipFill rotWithShape="0">
                <a:blip r:embed="rId5"/>
                <a:stretch>
                  <a:fillRect/>
                </a:stretch>
              </a:blipFill>
            </p:spPr>
            <p:txBody>
              <a:bodyPr/>
              <a:lstStyle/>
              <a:p>
                <a:r>
                  <a:rPr lang="en-US">
                    <a:noFill/>
                  </a:rPr>
                  <a:t> </a:t>
                </a:r>
              </a:p>
            </p:txBody>
          </p:sp>
        </mc:Fallback>
      </mc:AlternateContent>
      <p:sp>
        <p:nvSpPr>
          <p:cNvPr id="5" name="Rectangle 2"/>
          <p:cNvSpPr>
            <a:spLocks noChangeArrowheads="1"/>
          </p:cNvSpPr>
          <p:nvPr/>
        </p:nvSpPr>
        <p:spPr bwMode="auto">
          <a:xfrm>
            <a:off x="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4162589986"/>
              </p:ext>
            </p:extLst>
          </p:nvPr>
        </p:nvGraphicFramePr>
        <p:xfrm>
          <a:off x="2743200" y="152400"/>
          <a:ext cx="1706880" cy="914400"/>
        </p:xfrm>
        <a:graphic>
          <a:graphicData uri="http://schemas.openxmlformats.org/presentationml/2006/ole">
            <mc:AlternateContent xmlns:mc="http://schemas.openxmlformats.org/markup-compatibility/2006">
              <mc:Choice xmlns:v="urn:schemas-microsoft-com:vml" Requires="v">
                <p:oleObj spid="_x0000_s55840" name="Equation" r:id="rId6" imgW="1333500" imgH="711200" progId="Equation.DSMT4">
                  <p:embed/>
                </p:oleObj>
              </mc:Choice>
              <mc:Fallback>
                <p:oleObj name="Equation" r:id="rId6" imgW="1333500" imgH="711200"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3200" y="152400"/>
                        <a:ext cx="1706880" cy="914400"/>
                      </a:xfrm>
                      <a:prstGeom prst="rect">
                        <a:avLst/>
                      </a:prstGeom>
                      <a:noFill/>
                    </p:spPr>
                  </p:pic>
                </p:oleObj>
              </mc:Fallback>
            </mc:AlternateContent>
          </a:graphicData>
        </a:graphic>
      </p:graphicFrame>
      <p:sp>
        <p:nvSpPr>
          <p:cNvPr id="7" name="Rectangle 6"/>
          <p:cNvSpPr/>
          <p:nvPr/>
        </p:nvSpPr>
        <p:spPr>
          <a:xfrm>
            <a:off x="1828800" y="1371600"/>
            <a:ext cx="251863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
        <p:nvSpPr>
          <p:cNvPr id="8" name="Rectangle 7"/>
          <p:cNvSpPr/>
          <p:nvPr/>
        </p:nvSpPr>
        <p:spPr>
          <a:xfrm>
            <a:off x="762000" y="1905000"/>
            <a:ext cx="7162800"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Here </a:t>
            </a:r>
            <a:r>
              <a:rPr lang="en-US" dirty="0">
                <a:latin typeface="Times New Roman" panose="02020603050405020304" pitchFamily="18" charset="0"/>
                <a:ea typeface="Times New Roman" panose="02020603050405020304" pitchFamily="18" charset="0"/>
                <a:cs typeface="Gautami" panose="020B0502040204020203" pitchFamily="34" charset="0"/>
              </a:rPr>
              <a:t>the rank of A = 2 = the number of non–zero rows of the equivalent A.</a:t>
            </a:r>
            <a:endParaRPr lang="en-US" dirty="0"/>
          </a:p>
        </p:txBody>
      </p:sp>
      <mc:AlternateContent xmlns:mc="http://schemas.openxmlformats.org/markup-compatibility/2006" xmlns:a14="http://schemas.microsoft.com/office/drawing/2010/main">
        <mc:Choice Requires="a14">
          <p:sp>
            <p:nvSpPr>
              <p:cNvPr id="9" name="Rectangle 8"/>
              <p:cNvSpPr/>
              <p:nvPr/>
            </p:nvSpPr>
            <p:spPr>
              <a:xfrm>
                <a:off x="914400" y="2514600"/>
                <a:ext cx="7391400" cy="1058816"/>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The rank </a:t>
                </a:r>
                <a:r>
                  <a:rPr lang="en-US" dirty="0" smtClean="0">
                    <a:latin typeface="Times New Roman" panose="02020603050405020304" pitchFamily="18" charset="0"/>
                    <a:ea typeface="Times New Roman" panose="02020603050405020304" pitchFamily="18" charset="0"/>
                    <a:cs typeface="Gautami" panose="020B0502040204020203" pitchFamily="34" charset="0"/>
                  </a:rPr>
                  <a:t>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 3 = the number of non–zero rows of the equivalent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err="1"/>
                  <a:t>i.e</a:t>
                </a:r>
                <a:r>
                  <a:rPr lang="en-US" dirty="0"/>
                  <a:t> r(A) </a:t>
                </a:r>
                <a:r>
                  <a:rPr lang="en-US" dirty="0">
                    <a:sym typeface="Symbol" panose="05050102010706020507" pitchFamily="18" charset="2"/>
                  </a:rPr>
                  <a:t></a:t>
                </a:r>
                <a:r>
                  <a:rPr lang="en-US" dirty="0"/>
                  <a:t> </a:t>
                </a:r>
                <a14:m>
                  <m:oMath xmlns:m="http://schemas.openxmlformats.org/officeDocument/2006/math">
                    <m:r>
                      <a:rPr lang="en-US" i="1">
                        <a:latin typeface="Cambria Math" panose="02040503050406030204" pitchFamily="18" charset="0"/>
                        <a:ea typeface="Cambria Math" panose="02040503050406030204" pitchFamily="18" charset="0"/>
                        <a:cs typeface="Gautami" panose="020B0502040204020203" pitchFamily="34" charset="0"/>
                      </a:rPr>
                      <m:t>𝜌</m:t>
                    </m:r>
                    <m:r>
                      <a:rPr lang="en-US" i="1">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ea typeface="Cambria Math" panose="02040503050406030204" pitchFamily="18" charset="0"/>
                            <a:cs typeface="Gautami" panose="020B0502040204020203" pitchFamily="34" charset="0"/>
                          </a:rPr>
                        </m:ctrlPr>
                      </m:dPr>
                      <m:e>
                        <m:f>
                          <m:fPr>
                            <m:ctrlPr>
                              <a:rPr lang="en-US" i="1">
                                <a:latin typeface="Cambria Math" panose="02040503050406030204" pitchFamily="18" charset="0"/>
                                <a:ea typeface="Cambria Math" panose="02040503050406030204" pitchFamily="18" charset="0"/>
                                <a:cs typeface="Gautami" panose="020B0502040204020203" pitchFamily="34" charset="0"/>
                              </a:rPr>
                            </m:ctrlPr>
                          </m:fPr>
                          <m:num>
                            <m:r>
                              <a:rPr lang="en-US" i="1">
                                <a:latin typeface="Cambria Math" panose="02040503050406030204" pitchFamily="18" charset="0"/>
                                <a:ea typeface="Cambria Math" panose="02040503050406030204" pitchFamily="18" charset="0"/>
                                <a:cs typeface="Gautami" panose="020B0502040204020203" pitchFamily="34" charset="0"/>
                              </a:rPr>
                              <m:t>𝐴</m:t>
                            </m:r>
                          </m:num>
                          <m:den>
                            <m:r>
                              <a:rPr lang="en-US" i="1">
                                <a:latin typeface="Cambria Math" panose="02040503050406030204" pitchFamily="18" charset="0"/>
                                <a:ea typeface="Cambria Math" panose="02040503050406030204" pitchFamily="18" charset="0"/>
                                <a:cs typeface="Gautami" panose="020B0502040204020203" pitchFamily="34" charset="0"/>
                              </a:rPr>
                              <m:t>𝐵</m:t>
                            </m:r>
                          </m:den>
                        </m:f>
                      </m:e>
                    </m:d>
                    <m:r>
                      <a:rPr lang="en-US" i="1">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t>. </a:t>
                </a:r>
                <a:r>
                  <a:rPr lang="en-US" dirty="0"/>
                  <a:t>Hence the given system of equations is inconsistent.  So that it does not contain any solution.</a:t>
                </a:r>
              </a:p>
            </p:txBody>
          </p:sp>
        </mc:Choice>
        <mc:Fallback xmlns="">
          <p:sp>
            <p:nvSpPr>
              <p:cNvPr id="9" name="Rectangle 8"/>
              <p:cNvSpPr>
                <a:spLocks noRot="1" noChangeAspect="1" noMove="1" noResize="1" noEditPoints="1" noAdjustHandles="1" noChangeArrowheads="1" noChangeShapeType="1" noTextEdit="1"/>
              </p:cNvSpPr>
              <p:nvPr/>
            </p:nvSpPr>
            <p:spPr>
              <a:xfrm>
                <a:off x="914400" y="2514600"/>
                <a:ext cx="7391400" cy="1058816"/>
              </a:xfrm>
              <a:prstGeom prst="rect">
                <a:avLst/>
              </a:prstGeom>
              <a:blipFill rotWithShape="0">
                <a:blip r:embed="rId8"/>
                <a:stretch>
                  <a:fillRect l="-660" t="-4046" r="-330" b="-8092"/>
                </a:stretch>
              </a:blipFill>
            </p:spPr>
            <p:txBody>
              <a:bodyPr/>
              <a:lstStyle/>
              <a:p>
                <a:r>
                  <a:rPr lang="en-US">
                    <a:noFill/>
                  </a:rPr>
                  <a:t> </a:t>
                </a:r>
              </a:p>
            </p:txBody>
          </p:sp>
        </mc:Fallback>
      </mc:AlternateContent>
      <p:sp>
        <p:nvSpPr>
          <p:cNvPr id="10" name="Rectangle 9"/>
          <p:cNvSpPr/>
          <p:nvPr/>
        </p:nvSpPr>
        <p:spPr>
          <a:xfrm>
            <a:off x="762000" y="3810000"/>
            <a:ext cx="7543800" cy="646331"/>
          </a:xfrm>
          <a:prstGeom prst="rect">
            <a:avLst/>
          </a:prstGeom>
        </p:spPr>
        <p:txBody>
          <a:bodyPr wrap="square">
            <a:spAutoFit/>
          </a:bodyPr>
          <a:lstStyle/>
          <a:p>
            <a:pPr marL="360045" marR="0" indent="-360045" algn="just">
              <a:spcBef>
                <a:spcPts val="0"/>
              </a:spcBef>
              <a:spcAft>
                <a:spcPts val="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Ex.2.	</a:t>
            </a:r>
            <a:r>
              <a:rPr lang="en-US" spc="-3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Show that the equations x + 2y – z = 3, 3x – y+ 2z = 1; 2x – 2y + 3z = 2;</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x – y + z = – 1 are consistent and solve them.</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1" name="Rectangle 10"/>
          <p:cNvSpPr/>
          <p:nvPr/>
        </p:nvSpPr>
        <p:spPr>
          <a:xfrm>
            <a:off x="1143000" y="4763869"/>
            <a:ext cx="7162800" cy="369332"/>
          </a:xfrm>
          <a:prstGeom prst="rect">
            <a:avLst/>
          </a:prstGeom>
        </p:spPr>
        <p:txBody>
          <a:bodyPr wrap="square">
            <a:spAutoFit/>
          </a:bodyPr>
          <a:lstStyle/>
          <a:p>
            <a:pPr marL="360045" marR="0" indent="-360045" algn="just">
              <a:spcBef>
                <a:spcPts val="0"/>
              </a:spcBef>
              <a:spcAft>
                <a:spcPts val="0"/>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dirty="0">
                <a:latin typeface="Times New Roman" panose="02020603050405020304" pitchFamily="18" charset="0"/>
                <a:ea typeface="Times New Roman" panose="02020603050405020304" pitchFamily="18" charset="0"/>
                <a:cs typeface="Gautami" panose="020B0502040204020203" pitchFamily="34" charset="0"/>
              </a:rPr>
              <a:t>	The matrix equation of the given system of equations is AX = B</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657381201"/>
              </p:ext>
            </p:extLst>
          </p:nvPr>
        </p:nvGraphicFramePr>
        <p:xfrm>
          <a:off x="290512" y="5257800"/>
          <a:ext cx="8091488" cy="1433513"/>
        </p:xfrm>
        <a:graphic>
          <a:graphicData uri="http://schemas.openxmlformats.org/presentationml/2006/ole">
            <mc:AlternateContent xmlns:mc="http://schemas.openxmlformats.org/markup-compatibility/2006">
              <mc:Choice xmlns:v="urn:schemas-microsoft-com:vml" Requires="v">
                <p:oleObj spid="_x0000_s55841" name="Equation" r:id="rId9" imgW="5181480" imgH="914400" progId="Equation.DSMT4">
                  <p:embed/>
                </p:oleObj>
              </mc:Choice>
              <mc:Fallback>
                <p:oleObj name="Equation" r:id="rId9" imgW="5181480" imgH="914400" progId="Equation.DSMT4">
                  <p:embed/>
                  <p:pic>
                    <p:nvPicPr>
                      <p:cNvPr id="0" name="Object 7"/>
                      <p:cNvPicPr>
                        <a:picLocks noChangeAspect="1" noChangeArrowheads="1"/>
                      </p:cNvPicPr>
                      <p:nvPr/>
                    </p:nvPicPr>
                    <p:blipFill>
                      <a:blip r:embed="rId10"/>
                      <a:srcRect/>
                      <a:stretch>
                        <a:fillRect/>
                      </a:stretch>
                    </p:blipFill>
                    <p:spPr bwMode="auto">
                      <a:xfrm>
                        <a:off x="290512" y="5257800"/>
                        <a:ext cx="8091488" cy="1433513"/>
                      </a:xfrm>
                      <a:prstGeom prst="rect">
                        <a:avLst/>
                      </a:prstGeom>
                      <a:noFill/>
                    </p:spPr>
                  </p:pic>
                </p:oleObj>
              </mc:Fallback>
            </mc:AlternateContent>
          </a:graphicData>
        </a:graphic>
      </p:graphicFrame>
    </p:spTree>
    <p:extLst>
      <p:ext uri="{BB962C8B-B14F-4D97-AF65-F5344CB8AC3E}">
        <p14:creationId xmlns:p14="http://schemas.microsoft.com/office/powerpoint/2010/main" val="281830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117</a:t>
            </a:fld>
            <a:endParaRPr lang="en-US"/>
          </a:p>
        </p:txBody>
      </p:sp>
      <p:sp>
        <p:nvSpPr>
          <p:cNvPr id="3" name="Rectangle 2"/>
          <p:cNvSpPr>
            <a:spLocks noChangeArrowheads="1"/>
          </p:cNvSpPr>
          <p:nvPr/>
        </p:nvSpPr>
        <p:spPr bwMode="auto">
          <a:xfrm>
            <a:off x="22098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1810396429"/>
              </p:ext>
            </p:extLst>
          </p:nvPr>
        </p:nvGraphicFramePr>
        <p:xfrm>
          <a:off x="2036763" y="228600"/>
          <a:ext cx="1864726" cy="1295400"/>
        </p:xfrm>
        <a:graphic>
          <a:graphicData uri="http://schemas.openxmlformats.org/presentationml/2006/ole">
            <mc:AlternateContent xmlns:mc="http://schemas.openxmlformats.org/markup-compatibility/2006">
              <mc:Choice xmlns:v="urn:schemas-microsoft-com:vml" Requires="v">
                <p:oleObj spid="_x0000_s57041" name="Equation" r:id="rId3" imgW="1320480" imgH="914400" progId="Equation.DSMT4">
                  <p:embed/>
                </p:oleObj>
              </mc:Choice>
              <mc:Fallback>
                <p:oleObj name="Equation" r:id="rId3" imgW="1320480" imgH="914400" progId="Equation.DSMT4">
                  <p:embed/>
                  <p:pic>
                    <p:nvPicPr>
                      <p:cNvPr id="0" name="Object 1"/>
                      <p:cNvPicPr>
                        <a:picLocks noChangeAspect="1" noChangeArrowheads="1"/>
                      </p:cNvPicPr>
                      <p:nvPr/>
                    </p:nvPicPr>
                    <p:blipFill>
                      <a:blip r:embed="rId4"/>
                      <a:srcRect/>
                      <a:stretch>
                        <a:fillRect/>
                      </a:stretch>
                    </p:blipFill>
                    <p:spPr bwMode="auto">
                      <a:xfrm>
                        <a:off x="2036763" y="228600"/>
                        <a:ext cx="1864726" cy="1295400"/>
                      </a:xfrm>
                      <a:prstGeom prst="rect">
                        <a:avLst/>
                      </a:prstGeom>
                      <a:noFill/>
                    </p:spPr>
                  </p:pic>
                </p:oleObj>
              </mc:Fallback>
            </mc:AlternateContent>
          </a:graphicData>
        </a:graphic>
      </p:graphicFrame>
      <p:sp>
        <p:nvSpPr>
          <p:cNvPr id="5" name="Rectangle 4"/>
          <p:cNvSpPr/>
          <p:nvPr/>
        </p:nvSpPr>
        <p:spPr>
          <a:xfrm>
            <a:off x="1447800" y="2069068"/>
            <a:ext cx="233269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The augmented matrix </a:t>
            </a:r>
            <a:endParaRPr lang="en-US" dirty="0"/>
          </a:p>
        </p:txBody>
      </p:sp>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624601058"/>
              </p:ext>
            </p:extLst>
          </p:nvPr>
        </p:nvGraphicFramePr>
        <p:xfrm>
          <a:off x="3860799" y="1644650"/>
          <a:ext cx="2258660" cy="1250950"/>
        </p:xfrm>
        <a:graphic>
          <a:graphicData uri="http://schemas.openxmlformats.org/presentationml/2006/ole">
            <mc:AlternateContent xmlns:mc="http://schemas.openxmlformats.org/markup-compatibility/2006">
              <mc:Choice xmlns:v="urn:schemas-microsoft-com:vml" Requires="v">
                <p:oleObj spid="_x0000_s57042" name="Equation" r:id="rId5" imgW="1650960" imgH="914400" progId="Equation.DSMT4">
                  <p:embed/>
                </p:oleObj>
              </mc:Choice>
              <mc:Fallback>
                <p:oleObj name="Equation" r:id="rId5" imgW="1650960" imgH="914400" progId="Equation.DSMT4">
                  <p:embed/>
                  <p:pic>
                    <p:nvPicPr>
                      <p:cNvPr id="0" name="Object 3"/>
                      <p:cNvPicPr>
                        <a:picLocks noChangeAspect="1" noChangeArrowheads="1"/>
                      </p:cNvPicPr>
                      <p:nvPr/>
                    </p:nvPicPr>
                    <p:blipFill>
                      <a:blip r:embed="rId6"/>
                      <a:srcRect/>
                      <a:stretch>
                        <a:fillRect/>
                      </a:stretch>
                    </p:blipFill>
                    <p:spPr bwMode="auto">
                      <a:xfrm>
                        <a:off x="3860799" y="1644650"/>
                        <a:ext cx="2258660" cy="1250950"/>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8" name="Rectangle 7"/>
              <p:cNvSpPr/>
              <p:nvPr/>
            </p:nvSpPr>
            <p:spPr>
              <a:xfrm>
                <a:off x="609600" y="3124200"/>
                <a:ext cx="7315200"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Now </a:t>
                </a:r>
                <a:r>
                  <a:rPr lang="en-US" dirty="0">
                    <a:latin typeface="Times New Roman" panose="02020603050405020304" pitchFamily="18" charset="0"/>
                    <a:ea typeface="Times New Roman" panose="02020603050405020304" pitchFamily="18" charset="0"/>
                    <a:cs typeface="Gautami" panose="020B0502040204020203" pitchFamily="34" charset="0"/>
                  </a:rPr>
                  <a:t>reduce the augmented </a:t>
                </a:r>
                <a:r>
                  <a:rPr lang="en-US" dirty="0" smtClean="0">
                    <a:latin typeface="Times New Roman" panose="02020603050405020304" pitchFamily="18" charset="0"/>
                    <a:ea typeface="Times New Roman" panose="02020603050405020304" pitchFamily="18" charset="0"/>
                    <a:cs typeface="Gautami" panose="020B0502040204020203" pitchFamily="34" charset="0"/>
                  </a:rPr>
                  <a:t>matrix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r>
                          <a:rPr lang="en-US" b="0" i="1" smtClean="0">
                            <a:latin typeface="Cambria Math" panose="02040503050406030204" pitchFamily="18" charset="0"/>
                            <a:cs typeface="Gautami" panose="020B0502040204020203" pitchFamily="34" charset="0"/>
                          </a:rPr>
                          <m:t>:</m:t>
                        </m:r>
                        <m:r>
                          <a:rPr lang="en-US" b="0" i="1" smtClean="0">
                            <a:latin typeface="Cambria Math" panose="02040503050406030204" pitchFamily="18" charset="0"/>
                            <a:cs typeface="Gautami" panose="020B0502040204020203" pitchFamily="34" charset="0"/>
                          </a:rPr>
                          <m:t>𝐵</m:t>
                        </m:r>
                      </m:e>
                    </m:d>
                    <m:r>
                      <a:rPr lang="en-US" b="0" i="1" smtClean="0">
                        <a:latin typeface="Cambria Math" panose="02040503050406030204" pitchFamily="18" charset="0"/>
                        <a:cs typeface="Gautami" panose="020B0502040204020203" pitchFamily="34" charset="0"/>
                      </a:rPr>
                      <m:t> </m:t>
                    </m:r>
                  </m:oMath>
                </a14:m>
                <a:r>
                  <a:rPr lang="en-US" dirty="0"/>
                  <a:t>to Echelon form by </a:t>
                </a:r>
                <a:r>
                  <a:rPr lang="en-US" dirty="0" smtClean="0"/>
                  <a:t>using E–row </a:t>
                </a:r>
                <a:r>
                  <a:rPr lang="en-US" dirty="0"/>
                  <a:t>transformations only and determine the rank of A and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r>
                      <a:rPr lang="en-US" i="1">
                        <a:latin typeface="Cambria Math" panose="02040503050406030204" pitchFamily="18" charset="0"/>
                        <a:cs typeface="Gautami" panose="020B0502040204020203" pitchFamily="34" charset="0"/>
                      </a:rPr>
                      <m:t> </m:t>
                    </m:r>
                  </m:oMath>
                </a14:m>
                <a:r>
                  <a:rPr lang="en-US" dirty="0"/>
                  <a:t>respectively;</a:t>
                </a:r>
              </a:p>
            </p:txBody>
          </p:sp>
        </mc:Choice>
        <mc:Fallback xmlns="">
          <p:sp>
            <p:nvSpPr>
              <p:cNvPr id="8" name="Rectangle 7"/>
              <p:cNvSpPr>
                <a:spLocks noRot="1" noChangeAspect="1" noMove="1" noResize="1" noEditPoints="1" noAdjustHandles="1" noChangeArrowheads="1" noChangeShapeType="1" noTextEdit="1"/>
              </p:cNvSpPr>
              <p:nvPr/>
            </p:nvSpPr>
            <p:spPr>
              <a:xfrm>
                <a:off x="609600" y="3124200"/>
                <a:ext cx="7315200" cy="646331"/>
              </a:xfrm>
              <a:prstGeom prst="rect">
                <a:avLst/>
              </a:prstGeom>
              <a:blipFill rotWithShape="0">
                <a:blip r:embed="rId7"/>
                <a:stretch>
                  <a:fillRect l="-667" t="-6604" b="-13208"/>
                </a:stretch>
              </a:blipFill>
            </p:spPr>
            <p:txBody>
              <a:bodyPr/>
              <a:lstStyle/>
              <a:p>
                <a:r>
                  <a:rPr lang="en-US">
                    <a:noFill/>
                  </a:rPr>
                  <a:t> </a:t>
                </a:r>
              </a:p>
            </p:txBody>
          </p:sp>
        </mc:Fallback>
      </mc:AlternateContent>
      <p:sp>
        <p:nvSpPr>
          <p:cNvPr id="9" name="Rectangle 8"/>
          <p:cNvSpPr/>
          <p:nvPr/>
        </p:nvSpPr>
        <p:spPr>
          <a:xfrm>
            <a:off x="990600" y="3962400"/>
            <a:ext cx="4572000" cy="646331"/>
          </a:xfrm>
          <a:prstGeom prst="rect">
            <a:avLst/>
          </a:prstGeom>
        </p:spPr>
        <p:txBody>
          <a:bodyPr>
            <a:spAutoFit/>
          </a:bodyPr>
          <a:lstStyle/>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br>
              <a:rPr lang="en-US" dirty="0">
                <a:latin typeface="Times New Roman" panose="02020603050405020304" pitchFamily="18" charset="0"/>
                <a:ea typeface="Times New Roman" panose="02020603050405020304" pitchFamily="18" charset="0"/>
                <a:cs typeface="Gautami" panose="020B0502040204020203" pitchFamily="34" charset="0"/>
              </a:rPr>
            </a:br>
            <a:r>
              <a:rPr lang="en-US" dirty="0" smtClean="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0"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952530769"/>
              </p:ext>
            </p:extLst>
          </p:nvPr>
        </p:nvGraphicFramePr>
        <p:xfrm>
          <a:off x="3379523" y="4800600"/>
          <a:ext cx="1802077" cy="1244600"/>
        </p:xfrm>
        <a:graphic>
          <a:graphicData uri="http://schemas.openxmlformats.org/presentationml/2006/ole">
            <mc:AlternateContent xmlns:mc="http://schemas.openxmlformats.org/markup-compatibility/2006">
              <mc:Choice xmlns:v="urn:schemas-microsoft-com:vml" Requires="v">
                <p:oleObj spid="_x0000_s57043" name="Equation" r:id="rId8" imgW="1320800" imgH="914400" progId="Equation.DSMT4">
                  <p:embed/>
                </p:oleObj>
              </mc:Choice>
              <mc:Fallback>
                <p:oleObj name="Equation" r:id="rId8" imgW="1320800" imgH="914400" progId="Equation.DSMT4">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79523" y="4800600"/>
                        <a:ext cx="1802077" cy="1244600"/>
                      </a:xfrm>
                      <a:prstGeom prst="rect">
                        <a:avLst/>
                      </a:prstGeom>
                      <a:noFill/>
                    </p:spPr>
                  </p:pic>
                </p:oleObj>
              </mc:Fallback>
            </mc:AlternateContent>
          </a:graphicData>
        </a:graphic>
      </p:graphicFrame>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1294205856"/>
              </p:ext>
            </p:extLst>
          </p:nvPr>
        </p:nvGraphicFramePr>
        <p:xfrm>
          <a:off x="2005012" y="5257799"/>
          <a:ext cx="730114" cy="390526"/>
        </p:xfrm>
        <a:graphic>
          <a:graphicData uri="http://schemas.openxmlformats.org/presentationml/2006/ole">
            <mc:AlternateContent xmlns:mc="http://schemas.openxmlformats.org/markup-compatibility/2006">
              <mc:Choice xmlns:v="urn:schemas-microsoft-com:vml" Requires="v">
                <p:oleObj spid="_x0000_s57044" name="Equation" r:id="rId10" imgW="406048" imgH="215713" progId="Equation.DSMT4">
                  <p:embed/>
                </p:oleObj>
              </mc:Choice>
              <mc:Fallback>
                <p:oleObj name="Equation" r:id="rId10" imgW="406048" imgH="215713" progId="Equation.DSMT4">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5012" y="5257799"/>
                        <a:ext cx="730114" cy="390526"/>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4" name="TextBox 13"/>
              <p:cNvSpPr txBox="1"/>
              <p:nvPr/>
            </p:nvSpPr>
            <p:spPr>
              <a:xfrm>
                <a:off x="2743200" y="5361801"/>
                <a:ext cx="52770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2743200" y="5361801"/>
                <a:ext cx="527702" cy="276999"/>
              </a:xfrm>
              <a:prstGeom prst="rect">
                <a:avLst/>
              </a:prstGeom>
              <a:blipFill rotWithShape="0">
                <a:blip r:embed="rId1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8441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4"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118</a:t>
            </a:fld>
            <a:endParaRPr lang="en-US"/>
          </a:p>
        </p:txBody>
      </p:sp>
      <p:sp>
        <p:nvSpPr>
          <p:cNvPr id="3" name="Rectangle 2"/>
          <p:cNvSpPr/>
          <p:nvPr/>
        </p:nvSpPr>
        <p:spPr>
          <a:xfrm>
            <a:off x="2227174" y="381000"/>
            <a:ext cx="3259226"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805623191"/>
              </p:ext>
            </p:extLst>
          </p:nvPr>
        </p:nvGraphicFramePr>
        <p:xfrm>
          <a:off x="1938187" y="1168976"/>
          <a:ext cx="663740" cy="355024"/>
        </p:xfrm>
        <a:graphic>
          <a:graphicData uri="http://schemas.openxmlformats.org/presentationml/2006/ole">
            <mc:AlternateContent xmlns:mc="http://schemas.openxmlformats.org/markup-compatibility/2006">
              <mc:Choice xmlns:v="urn:schemas-microsoft-com:vml" Requires="v">
                <p:oleObj spid="_x0000_s72751" name="Equation" r:id="rId3" imgW="406048" imgH="215713" progId="Equation.DSMT4">
                  <p:embed/>
                </p:oleObj>
              </mc:Choice>
              <mc:Fallback>
                <p:oleObj name="Equation" r:id="rId3" imgW="406048" imgH="215713"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8187" y="1168976"/>
                        <a:ext cx="663740" cy="355024"/>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2743200" y="1170801"/>
                <a:ext cx="52770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2743200" y="1170801"/>
                <a:ext cx="527702" cy="276999"/>
              </a:xfrm>
              <a:prstGeom prst="rect">
                <a:avLst/>
              </a:prstGeom>
              <a:blipFill rotWithShape="0">
                <a:blip r:embed="rId5"/>
                <a:stretch>
                  <a:fillRect/>
                </a:stretch>
              </a:blipFill>
            </p:spPr>
            <p:txBody>
              <a:bodyPr/>
              <a:lstStyle/>
              <a:p>
                <a:r>
                  <a:rPr lang="en-US">
                    <a:noFill/>
                  </a:rPr>
                  <a:t> </a:t>
                </a:r>
              </a:p>
            </p:txBody>
          </p:sp>
        </mc:Fallback>
      </mc:AlternateContent>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151893138"/>
              </p:ext>
            </p:extLst>
          </p:nvPr>
        </p:nvGraphicFramePr>
        <p:xfrm>
          <a:off x="3383599" y="838200"/>
          <a:ext cx="1654969" cy="1143000"/>
        </p:xfrm>
        <a:graphic>
          <a:graphicData uri="http://schemas.openxmlformats.org/presentationml/2006/ole">
            <mc:AlternateContent xmlns:mc="http://schemas.openxmlformats.org/markup-compatibility/2006">
              <mc:Choice xmlns:v="urn:schemas-microsoft-com:vml" Requires="v">
                <p:oleObj spid="_x0000_s72752" name="Equation" r:id="rId6" imgW="1320800" imgH="914400" progId="Equation.DSMT4">
                  <p:embed/>
                </p:oleObj>
              </mc:Choice>
              <mc:Fallback>
                <p:oleObj name="Equation" r:id="rId6" imgW="1320800" imgH="914400"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83599" y="838200"/>
                        <a:ext cx="1654969" cy="1143000"/>
                      </a:xfrm>
                      <a:prstGeom prst="rect">
                        <a:avLst/>
                      </a:prstGeom>
                      <a:noFill/>
                    </p:spPr>
                  </p:pic>
                </p:oleObj>
              </mc:Fallback>
            </mc:AlternateContent>
          </a:graphicData>
        </a:graphic>
      </p:graphicFrame>
      <p:sp>
        <p:nvSpPr>
          <p:cNvPr id="8" name="Rectangle 7"/>
          <p:cNvSpPr/>
          <p:nvPr/>
        </p:nvSpPr>
        <p:spPr>
          <a:xfrm>
            <a:off x="1524000" y="2438400"/>
            <a:ext cx="5105400"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6R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3635625765"/>
              </p:ext>
            </p:extLst>
          </p:nvPr>
        </p:nvGraphicFramePr>
        <p:xfrm>
          <a:off x="2090587" y="3302576"/>
          <a:ext cx="663740" cy="355024"/>
        </p:xfrm>
        <a:graphic>
          <a:graphicData uri="http://schemas.openxmlformats.org/presentationml/2006/ole">
            <mc:AlternateContent xmlns:mc="http://schemas.openxmlformats.org/markup-compatibility/2006">
              <mc:Choice xmlns:v="urn:schemas-microsoft-com:vml" Requires="v">
                <p:oleObj spid="_x0000_s72753" name="Equation" r:id="rId8" imgW="406048" imgH="215713" progId="Equation.DSMT4">
                  <p:embed/>
                </p:oleObj>
              </mc:Choice>
              <mc:Fallback>
                <p:oleObj name="Equation" r:id="rId8" imgW="406048" imgH="215713"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0587" y="3302576"/>
                        <a:ext cx="663740" cy="355024"/>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0" name="TextBox 9"/>
              <p:cNvSpPr txBox="1"/>
              <p:nvPr/>
            </p:nvSpPr>
            <p:spPr>
              <a:xfrm>
                <a:off x="2895600" y="3304401"/>
                <a:ext cx="52770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2895600" y="3304401"/>
                <a:ext cx="527702" cy="276999"/>
              </a:xfrm>
              <a:prstGeom prst="rect">
                <a:avLst/>
              </a:prstGeom>
              <a:blipFill rotWithShape="0">
                <a:blip r:embed="rId5"/>
                <a:stretch>
                  <a:fillRect/>
                </a:stretch>
              </a:blipFill>
            </p:spPr>
            <p:txBody>
              <a:bodyPr/>
              <a:lstStyle/>
              <a:p>
                <a:r>
                  <a:rPr lang="en-US">
                    <a:noFill/>
                  </a:rPr>
                  <a:t> </a:t>
                </a:r>
              </a:p>
            </p:txBody>
          </p:sp>
        </mc:Fallback>
      </mc:AlternateContent>
      <p:sp>
        <p:nvSpPr>
          <p:cNvPr id="11"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1162387580"/>
              </p:ext>
            </p:extLst>
          </p:nvPr>
        </p:nvGraphicFramePr>
        <p:xfrm>
          <a:off x="3428999" y="2971800"/>
          <a:ext cx="1799089" cy="1242536"/>
        </p:xfrm>
        <a:graphic>
          <a:graphicData uri="http://schemas.openxmlformats.org/presentationml/2006/ole">
            <mc:AlternateContent xmlns:mc="http://schemas.openxmlformats.org/markup-compatibility/2006">
              <mc:Choice xmlns:v="urn:schemas-microsoft-com:vml" Requires="v">
                <p:oleObj spid="_x0000_s72754" name="Equation" r:id="rId9" imgW="1320800" imgH="914400" progId="Equation.DSMT4">
                  <p:embed/>
                </p:oleObj>
              </mc:Choice>
              <mc:Fallback>
                <p:oleObj name="Equation" r:id="rId9" imgW="1320800" imgH="9144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8999" y="2971800"/>
                        <a:ext cx="1799089" cy="1242536"/>
                      </a:xfrm>
                      <a:prstGeom prst="rect">
                        <a:avLst/>
                      </a:prstGeom>
                      <a:noFill/>
                    </p:spPr>
                  </p:pic>
                </p:oleObj>
              </mc:Fallback>
            </mc:AlternateContent>
          </a:graphicData>
        </a:graphic>
      </p:graphicFrame>
      <p:sp>
        <p:nvSpPr>
          <p:cNvPr id="13" name="Rectangle 12"/>
          <p:cNvSpPr/>
          <p:nvPr/>
        </p:nvSpPr>
        <p:spPr>
          <a:xfrm>
            <a:off x="2286000" y="4355068"/>
            <a:ext cx="349005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2684659519"/>
              </p:ext>
            </p:extLst>
          </p:nvPr>
        </p:nvGraphicFramePr>
        <p:xfrm>
          <a:off x="2155660" y="5486400"/>
          <a:ext cx="663740" cy="355024"/>
        </p:xfrm>
        <a:graphic>
          <a:graphicData uri="http://schemas.openxmlformats.org/presentationml/2006/ole">
            <mc:AlternateContent xmlns:mc="http://schemas.openxmlformats.org/markup-compatibility/2006">
              <mc:Choice xmlns:v="urn:schemas-microsoft-com:vml" Requires="v">
                <p:oleObj spid="_x0000_s72755" name="Equation" r:id="rId11" imgW="406048" imgH="215713" progId="Equation.DSMT4">
                  <p:embed/>
                </p:oleObj>
              </mc:Choice>
              <mc:Fallback>
                <p:oleObj name="Equation" r:id="rId11" imgW="406048" imgH="215713"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5660" y="5486400"/>
                        <a:ext cx="663740" cy="355024"/>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5" name="TextBox 14"/>
              <p:cNvSpPr txBox="1"/>
              <p:nvPr/>
            </p:nvSpPr>
            <p:spPr>
              <a:xfrm>
                <a:off x="2895600" y="5514201"/>
                <a:ext cx="52770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2895600" y="5514201"/>
                <a:ext cx="527702" cy="276999"/>
              </a:xfrm>
              <a:prstGeom prst="rect">
                <a:avLst/>
              </a:prstGeom>
              <a:blipFill rotWithShape="0">
                <a:blip r:embed="rId12"/>
                <a:stretch>
                  <a:fillRect/>
                </a:stretch>
              </a:blipFill>
            </p:spPr>
            <p:txBody>
              <a:bodyPr/>
              <a:lstStyle/>
              <a:p>
                <a:r>
                  <a:rPr lang="en-US">
                    <a:noFill/>
                  </a:rPr>
                  <a:t> </a:t>
                </a:r>
              </a:p>
            </p:txBody>
          </p:sp>
        </mc:Fallback>
      </mc:AlternateContent>
      <p:sp>
        <p:nvSpPr>
          <p:cNvPr id="16"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67910544"/>
              </p:ext>
            </p:extLst>
          </p:nvPr>
        </p:nvGraphicFramePr>
        <p:xfrm>
          <a:off x="3424237" y="4972050"/>
          <a:ext cx="1854760" cy="1299686"/>
        </p:xfrm>
        <a:graphic>
          <a:graphicData uri="http://schemas.openxmlformats.org/presentationml/2006/ole">
            <mc:AlternateContent xmlns:mc="http://schemas.openxmlformats.org/markup-compatibility/2006">
              <mc:Choice xmlns:v="urn:schemas-microsoft-com:vml" Requires="v">
                <p:oleObj spid="_x0000_s72756" name="Equation" r:id="rId13" imgW="1308100" imgH="914400" progId="Equation.DSMT4">
                  <p:embed/>
                </p:oleObj>
              </mc:Choice>
              <mc:Fallback>
                <p:oleObj name="Equation" r:id="rId13" imgW="1308100" imgH="914400"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24237" y="4972050"/>
                        <a:ext cx="1854760" cy="1299686"/>
                      </a:xfrm>
                      <a:prstGeom prst="rect">
                        <a:avLst/>
                      </a:prstGeom>
                      <a:noFill/>
                    </p:spPr>
                  </p:pic>
                </p:oleObj>
              </mc:Fallback>
            </mc:AlternateContent>
          </a:graphicData>
        </a:graphic>
      </p:graphicFrame>
      <p:sp>
        <p:nvSpPr>
          <p:cNvPr id="18" name="Rectangle 17"/>
          <p:cNvSpPr/>
          <p:nvPr/>
        </p:nvSpPr>
        <p:spPr>
          <a:xfrm>
            <a:off x="2286000" y="6412468"/>
            <a:ext cx="248016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Tree>
    <p:extLst>
      <p:ext uri="{BB962C8B-B14F-4D97-AF65-F5344CB8AC3E}">
        <p14:creationId xmlns:p14="http://schemas.microsoft.com/office/powerpoint/2010/main" val="74308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0" grpId="0"/>
      <p:bldP spid="13" grpId="0"/>
      <p:bldP spid="15" grpId="0"/>
      <p:bldP spid="18"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119</a:t>
            </a:fld>
            <a:endParaRPr lang="en-US"/>
          </a:p>
        </p:txBody>
      </p:sp>
      <p:sp>
        <p:nvSpPr>
          <p:cNvPr id="3" name="Rectangle 2"/>
          <p:cNvSpPr/>
          <p:nvPr/>
        </p:nvSpPr>
        <p:spPr>
          <a:xfrm>
            <a:off x="533400" y="381000"/>
            <a:ext cx="7848600" cy="369332"/>
          </a:xfrm>
          <a:prstGeom prst="rect">
            <a:avLst/>
          </a:prstGeom>
        </p:spPr>
        <p:txBody>
          <a:bodyPr wrap="square">
            <a:spAutoFit/>
          </a:bodyPr>
          <a:lstStyle/>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Here the rank of A = 3 = The number of non–zero rows of the equivalent A </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685800" y="990600"/>
                <a:ext cx="7608173" cy="646331"/>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The </a:t>
                </a:r>
                <a:r>
                  <a:rPr lang="en-US" dirty="0">
                    <a:latin typeface="Times New Roman" panose="02020603050405020304" pitchFamily="18" charset="0"/>
                    <a:ea typeface="Times New Roman" panose="02020603050405020304" pitchFamily="18" charset="0"/>
                    <a:cs typeface="Gautami" panose="020B0502040204020203" pitchFamily="34" charset="0"/>
                  </a:rPr>
                  <a:t>rank </a:t>
                </a:r>
                <a:r>
                  <a:rPr lang="en-US" dirty="0" smtClean="0">
                    <a:latin typeface="Times New Roman" panose="02020603050405020304" pitchFamily="18" charset="0"/>
                    <a:ea typeface="Times New Roman" panose="02020603050405020304" pitchFamily="18" charset="0"/>
                    <a:cs typeface="Gautami" panose="020B0502040204020203" pitchFamily="34" charset="0"/>
                  </a:rPr>
                  <a:t>of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r>
                          <a:rPr lang="en-US" b="0" i="1" smtClean="0">
                            <a:latin typeface="Cambria Math" panose="02040503050406030204" pitchFamily="18" charset="0"/>
                            <a:cs typeface="Gautami" panose="020B0502040204020203" pitchFamily="34" charset="0"/>
                          </a:rPr>
                          <m:t>:</m:t>
                        </m:r>
                        <m:r>
                          <a:rPr lang="en-US" b="0" i="1" smtClean="0">
                            <a:latin typeface="Cambria Math" panose="02040503050406030204" pitchFamily="18" charset="0"/>
                            <a:cs typeface="Gautami" panose="020B0502040204020203" pitchFamily="34" charset="0"/>
                          </a:rPr>
                          <m:t>𝐵</m:t>
                        </m:r>
                      </m:e>
                    </m:d>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 3 = The number of non–zero rows of the </a:t>
                </a:r>
                <a:r>
                  <a:rPr lang="en-US" dirty="0" smtClean="0"/>
                  <a:t>equivalent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smtClean="0"/>
                  <a:t> </a:t>
                </a:r>
              </a:p>
              <a:p>
                <a:r>
                  <a:rPr lang="en-US" dirty="0" smtClean="0"/>
                  <a:t>i.e </a:t>
                </a:r>
                <a:r>
                  <a:rPr lang="en-US" dirty="0"/>
                  <a:t>Rank of A = Rank 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3 = The number of unknowns (n</a:t>
                </a:r>
                <a:r>
                  <a:rPr lang="en-US" dirty="0" smtClean="0"/>
                  <a:t>)</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685800" y="990600"/>
                <a:ext cx="7608173" cy="646331"/>
              </a:xfrm>
              <a:prstGeom prst="rect">
                <a:avLst/>
              </a:prstGeom>
              <a:blipFill rotWithShape="0">
                <a:blip r:embed="rId3"/>
                <a:stretch>
                  <a:fillRect l="-721" t="-6604" b="-13208"/>
                </a:stretch>
              </a:blipFill>
            </p:spPr>
            <p:txBody>
              <a:bodyPr/>
              <a:lstStyle/>
              <a:p>
                <a:r>
                  <a:rPr lang="en-US">
                    <a:noFill/>
                  </a:rPr>
                  <a:t> </a:t>
                </a:r>
              </a:p>
            </p:txBody>
          </p:sp>
        </mc:Fallback>
      </mc:AlternateContent>
      <p:sp>
        <p:nvSpPr>
          <p:cNvPr id="5" name="Rectangle 4"/>
          <p:cNvSpPr/>
          <p:nvPr/>
        </p:nvSpPr>
        <p:spPr>
          <a:xfrm>
            <a:off x="761999" y="1923871"/>
            <a:ext cx="7531973"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So </a:t>
            </a:r>
            <a:r>
              <a:rPr lang="en-US" dirty="0">
                <a:latin typeface="Times New Roman" panose="02020603050405020304" pitchFamily="18" charset="0"/>
                <a:ea typeface="Times New Roman" panose="02020603050405020304" pitchFamily="18" charset="0"/>
                <a:cs typeface="Gautami" panose="020B0502040204020203" pitchFamily="34" charset="0"/>
              </a:rPr>
              <a:t>that the given system of equations is consistent and it contains a unique solution. Now the equivalent matrix equation of the given system AX = B is</a:t>
            </a:r>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067086031"/>
              </p:ext>
            </p:extLst>
          </p:nvPr>
        </p:nvGraphicFramePr>
        <p:xfrm>
          <a:off x="2743200" y="2780942"/>
          <a:ext cx="2187801" cy="1257658"/>
        </p:xfrm>
        <a:graphic>
          <a:graphicData uri="http://schemas.openxmlformats.org/presentationml/2006/ole">
            <mc:AlternateContent xmlns:mc="http://schemas.openxmlformats.org/markup-compatibility/2006">
              <mc:Choice xmlns:v="urn:schemas-microsoft-com:vml" Requires="v">
                <p:oleObj spid="_x0000_s58547" name="Equation" r:id="rId4" imgW="1587500" imgH="914400" progId="Equation.DSMT4">
                  <p:embed/>
                </p:oleObj>
              </mc:Choice>
              <mc:Fallback>
                <p:oleObj name="Equation" r:id="rId4" imgW="1587500" imgH="9144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2780942"/>
                        <a:ext cx="2187801" cy="1257658"/>
                      </a:xfrm>
                      <a:prstGeom prst="rect">
                        <a:avLst/>
                      </a:prstGeom>
                      <a:noFill/>
                    </p:spPr>
                  </p:pic>
                </p:oleObj>
              </mc:Fallback>
            </mc:AlternateContent>
          </a:graphicData>
        </a:graphic>
      </p:graphicFrame>
      <p:sp>
        <p:nvSpPr>
          <p:cNvPr id="8" name="Rectangle 7"/>
          <p:cNvSpPr/>
          <p:nvPr/>
        </p:nvSpPr>
        <p:spPr>
          <a:xfrm>
            <a:off x="1828800" y="4267200"/>
            <a:ext cx="4572000" cy="1990288"/>
          </a:xfrm>
          <a:prstGeom prst="rect">
            <a:avLst/>
          </a:prstGeom>
        </p:spPr>
        <p:txBody>
          <a:bodyPr>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The equation can be written as</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x + 2y – z = 3	……… (1)</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–y = – 4 		……… (2)</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5z = 20		……… (3)</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282415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a:t>
            </a:fld>
            <a:endParaRPr lang="en-US"/>
          </a:p>
        </p:txBody>
      </p:sp>
      <p:sp>
        <p:nvSpPr>
          <p:cNvPr id="3" name="Rectangle 2"/>
          <p:cNvSpPr/>
          <p:nvPr/>
        </p:nvSpPr>
        <p:spPr>
          <a:xfrm>
            <a:off x="609600" y="3810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007934764"/>
              </p:ext>
            </p:extLst>
          </p:nvPr>
        </p:nvGraphicFramePr>
        <p:xfrm>
          <a:off x="1345226" y="108466"/>
          <a:ext cx="1321774" cy="1220099"/>
        </p:xfrm>
        <a:graphic>
          <a:graphicData uri="http://schemas.openxmlformats.org/presentationml/2006/ole">
            <mc:AlternateContent xmlns:mc="http://schemas.openxmlformats.org/markup-compatibility/2006">
              <mc:Choice xmlns:v="urn:schemas-microsoft-com:vml" Requires="v">
                <p:oleObj spid="_x0000_s14102" name="Equation" r:id="rId3" imgW="990600" imgH="914400" progId="Equation.DSMT4">
                  <p:embed/>
                </p:oleObj>
              </mc:Choice>
              <mc:Fallback>
                <p:oleObj name="Equation" r:id="rId3" imgW="9906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5226" y="108466"/>
                        <a:ext cx="1321774" cy="1220099"/>
                      </a:xfrm>
                      <a:prstGeom prst="rect">
                        <a:avLst/>
                      </a:prstGeom>
                      <a:noFill/>
                    </p:spPr>
                  </p:pic>
                </p:oleObj>
              </mc:Fallback>
            </mc:AlternateContent>
          </a:graphicData>
        </a:graphic>
      </p:graphicFrame>
      <p:sp>
        <p:nvSpPr>
          <p:cNvPr id="6" name="Rectangle 5"/>
          <p:cNvSpPr/>
          <p:nvPr/>
        </p:nvSpPr>
        <p:spPr>
          <a:xfrm>
            <a:off x="2667000" y="304800"/>
            <a:ext cx="3763842"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we have</a:t>
            </a:r>
            <a:endParaRPr lang="en-US" dirty="0"/>
          </a:p>
        </p:txBody>
      </p:sp>
      <p:sp>
        <p:nvSpPr>
          <p:cNvPr id="7" name="Rectangle 6"/>
          <p:cNvSpPr/>
          <p:nvPr/>
        </p:nvSpPr>
        <p:spPr>
          <a:xfrm>
            <a:off x="685800" y="1611868"/>
            <a:ext cx="5334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765778248"/>
              </p:ext>
            </p:extLst>
          </p:nvPr>
        </p:nvGraphicFramePr>
        <p:xfrm>
          <a:off x="1358412" y="1427505"/>
          <a:ext cx="1342787" cy="1239495"/>
        </p:xfrm>
        <a:graphic>
          <a:graphicData uri="http://schemas.openxmlformats.org/presentationml/2006/ole">
            <mc:AlternateContent xmlns:mc="http://schemas.openxmlformats.org/markup-compatibility/2006">
              <mc:Choice xmlns:v="urn:schemas-microsoft-com:vml" Requires="v">
                <p:oleObj spid="_x0000_s14103" name="Equation" r:id="rId5" imgW="990600" imgH="914400" progId="Equation.DSMT4">
                  <p:embed/>
                </p:oleObj>
              </mc:Choice>
              <mc:Fallback>
                <p:oleObj name="Equation" r:id="rId5" imgW="9906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58412" y="1427505"/>
                        <a:ext cx="1342787" cy="1239495"/>
                      </a:xfrm>
                      <a:prstGeom prst="rect">
                        <a:avLst/>
                      </a:prstGeom>
                      <a:noFill/>
                    </p:spPr>
                  </p:pic>
                </p:oleObj>
              </mc:Fallback>
            </mc:AlternateContent>
          </a:graphicData>
        </a:graphic>
      </p:graphicFrame>
      <p:sp>
        <p:nvSpPr>
          <p:cNvPr id="10" name="Rectangle 9"/>
          <p:cNvSpPr/>
          <p:nvPr/>
        </p:nvSpPr>
        <p:spPr>
          <a:xfrm>
            <a:off x="2840410" y="1764268"/>
            <a:ext cx="378899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4R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10"/>
          <p:cNvSpPr/>
          <p:nvPr/>
        </p:nvSpPr>
        <p:spPr>
          <a:xfrm>
            <a:off x="702648" y="30480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2583789620"/>
              </p:ext>
            </p:extLst>
          </p:nvPr>
        </p:nvGraphicFramePr>
        <p:xfrm>
          <a:off x="1370626" y="2813564"/>
          <a:ext cx="1601174" cy="1280939"/>
        </p:xfrm>
        <a:graphic>
          <a:graphicData uri="http://schemas.openxmlformats.org/presentationml/2006/ole">
            <mc:AlternateContent xmlns:mc="http://schemas.openxmlformats.org/markup-compatibility/2006">
              <mc:Choice xmlns:v="urn:schemas-microsoft-com:vml" Requires="v">
                <p:oleObj spid="_x0000_s14104" name="Equation" r:id="rId7" imgW="1143000" imgH="914400" progId="Equation.DSMT4">
                  <p:embed/>
                </p:oleObj>
              </mc:Choice>
              <mc:Fallback>
                <p:oleObj name="Equation" r:id="rId7" imgW="1143000" imgH="9144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0626" y="2813564"/>
                        <a:ext cx="1601174" cy="1280939"/>
                      </a:xfrm>
                      <a:prstGeom prst="rect">
                        <a:avLst/>
                      </a:prstGeom>
                      <a:noFill/>
                    </p:spPr>
                  </p:pic>
                </p:oleObj>
              </mc:Fallback>
            </mc:AlternateContent>
          </a:graphicData>
        </a:graphic>
      </p:graphicFrame>
      <p:sp>
        <p:nvSpPr>
          <p:cNvPr id="14" name="Rectangle 13"/>
          <p:cNvSpPr/>
          <p:nvPr/>
        </p:nvSpPr>
        <p:spPr>
          <a:xfrm>
            <a:off x="3283827" y="3175085"/>
            <a:ext cx="2576346" cy="507831"/>
          </a:xfrm>
          <a:prstGeom prst="rect">
            <a:avLst/>
          </a:prstGeom>
        </p:spPr>
        <p:txBody>
          <a:bodyPr wrap="none">
            <a:spAutoFit/>
          </a:bodyPr>
          <a:lstStyle/>
          <a:p>
            <a:pPr marL="360045" marR="0" indent="-360045" algn="just">
              <a:lnSpc>
                <a:spcPct val="150000"/>
              </a:lnSpc>
              <a:spcBef>
                <a:spcPts val="525"/>
              </a:spcBef>
              <a:spcAft>
                <a:spcPts val="525"/>
              </a:spcAft>
              <a:tabLst>
                <a:tab pos="361950" algn="l"/>
                <a:tab pos="630555" algn="l"/>
                <a:tab pos="900430" algn="l"/>
                <a:tab pos="1170305" algn="l"/>
                <a:tab pos="2340610" algn="l"/>
                <a:tab pos="2970530"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6" name="Rectangle 15"/>
          <p:cNvSpPr/>
          <p:nvPr/>
        </p:nvSpPr>
        <p:spPr>
          <a:xfrm>
            <a:off x="1066800" y="4267200"/>
            <a:ext cx="4572000" cy="923330"/>
          </a:xfrm>
          <a:prstGeom prst="rect">
            <a:avLst/>
          </a:prstGeom>
        </p:spPr>
        <p:txBody>
          <a:bodyPr>
            <a:spAutoFit/>
          </a:bodyPr>
          <a:lstStyle/>
          <a:p>
            <a:pPr marL="630555" marR="0" indent="-630555" algn="just">
              <a:lnSpc>
                <a:spcPct val="150000"/>
              </a:lnSpc>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Hence </a:t>
            </a:r>
            <a:r>
              <a:rPr lang="en-US" dirty="0">
                <a:solidFill>
                  <a:srgbClr val="FF0000"/>
                </a:solidFill>
                <a:latin typeface="Symbol" panose="05050102010706020507" pitchFamily="18" charset="2"/>
                <a:ea typeface="Times New Roman" panose="02020603050405020304" pitchFamily="18" charset="0"/>
                <a:cs typeface="Gautami" panose="020B0502040204020203" pitchFamily="34" charset="0"/>
              </a:rPr>
              <a:t>r</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a:t>
            </a:r>
            <a:r>
              <a:rPr lang="en-US" dirty="0">
                <a:latin typeface="Times New Roman" panose="02020603050405020304" pitchFamily="18" charset="0"/>
                <a:ea typeface="Times New Roman" panose="02020603050405020304" pitchFamily="18" charset="0"/>
                <a:cs typeface="Gautami" panose="020B0502040204020203" pitchFamily="34" charset="0"/>
              </a:rPr>
              <a:t>) = The number of non-zero rows of the last equivalent – matrix of A = 3</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3848738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0" grpId="0"/>
      <p:bldP spid="11" grpId="0"/>
      <p:bldP spid="14" grpId="0"/>
      <p:bldP spid="16"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120</a:t>
            </a:fld>
            <a:endParaRPr lang="en-US"/>
          </a:p>
        </p:txBody>
      </p:sp>
      <p:sp>
        <p:nvSpPr>
          <p:cNvPr id="3" name="Rectangle 2"/>
          <p:cNvSpPr/>
          <p:nvPr/>
        </p:nvSpPr>
        <p:spPr>
          <a:xfrm>
            <a:off x="1371600" y="381000"/>
            <a:ext cx="6477000" cy="1862048"/>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From (3); z = 4</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(2); y = 4</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F</a:t>
            </a:r>
            <a:r>
              <a:rPr lang="en-US" dirty="0">
                <a:latin typeface="Times New Roman" panose="02020603050405020304" pitchFamily="18" charset="0"/>
                <a:ea typeface="Times New Roman" panose="02020603050405020304" pitchFamily="18" charset="0"/>
                <a:cs typeface="Gautami" panose="020B0502040204020203" pitchFamily="34" charset="0"/>
              </a:rPr>
              <a:t>rom (1)</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 x = 3 – 2y + z = 3 – 8 + 4 = –1</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x = – 1, y = 4; z = 4 is the unique solution of the given system of equations.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914400" y="2438400"/>
            <a:ext cx="7010400" cy="1051570"/>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Ex.3.	Show that the equations 3x + y + z = 8</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 x + y – 2z = – 5, 2x + 2y + 2z = 12 and – 2x + 2y – 3z = – 7 are consistent and solve the same.</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990600" y="3733800"/>
            <a:ext cx="7162800" cy="369332"/>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spc="-40" dirty="0">
                <a:latin typeface="Times New Roman" panose="02020603050405020304" pitchFamily="18" charset="0"/>
                <a:ea typeface="Times New Roman" panose="02020603050405020304" pitchFamily="18" charset="0"/>
                <a:cs typeface="Gautami" panose="020B0502040204020203" pitchFamily="34" charset="0"/>
              </a:rPr>
              <a:t>The matrix equation of the given system of equations is given by AX = B</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534264053"/>
              </p:ext>
            </p:extLst>
          </p:nvPr>
        </p:nvGraphicFramePr>
        <p:xfrm>
          <a:off x="1436393" y="4267199"/>
          <a:ext cx="6488407" cy="1381125"/>
        </p:xfrm>
        <a:graphic>
          <a:graphicData uri="http://schemas.openxmlformats.org/presentationml/2006/ole">
            <mc:AlternateContent xmlns:mc="http://schemas.openxmlformats.org/markup-compatibility/2006">
              <mc:Choice xmlns:v="urn:schemas-microsoft-com:vml" Requires="v">
                <p:oleObj spid="_x0000_s59566" name="Equation" r:id="rId3" imgW="4279680" imgH="914400" progId="Equation.DSMT4">
                  <p:embed/>
                </p:oleObj>
              </mc:Choice>
              <mc:Fallback>
                <p:oleObj name="Equation" r:id="rId3" imgW="4279680" imgH="914400" progId="Equation.DSMT4">
                  <p:embed/>
                  <p:pic>
                    <p:nvPicPr>
                      <p:cNvPr id="0" name="Object 1"/>
                      <p:cNvPicPr>
                        <a:picLocks noChangeAspect="1" noChangeArrowheads="1"/>
                      </p:cNvPicPr>
                      <p:nvPr/>
                    </p:nvPicPr>
                    <p:blipFill>
                      <a:blip r:embed="rId4"/>
                      <a:srcRect/>
                      <a:stretch>
                        <a:fillRect/>
                      </a:stretch>
                    </p:blipFill>
                    <p:spPr bwMode="auto">
                      <a:xfrm>
                        <a:off x="1436393" y="4267199"/>
                        <a:ext cx="6488407" cy="1381125"/>
                      </a:xfrm>
                      <a:prstGeom prst="rect">
                        <a:avLst/>
                      </a:prstGeom>
                      <a:noFill/>
                    </p:spPr>
                  </p:pic>
                </p:oleObj>
              </mc:Fallback>
            </mc:AlternateContent>
          </a:graphicData>
        </a:graphic>
      </p:graphicFrame>
    </p:spTree>
    <p:extLst>
      <p:ext uri="{BB962C8B-B14F-4D97-AF65-F5344CB8AC3E}">
        <p14:creationId xmlns:p14="http://schemas.microsoft.com/office/powerpoint/2010/main" val="410788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121</a:t>
            </a:fld>
            <a:endParaRPr 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70126927"/>
              </p:ext>
            </p:extLst>
          </p:nvPr>
        </p:nvGraphicFramePr>
        <p:xfrm>
          <a:off x="1752600" y="304800"/>
          <a:ext cx="2274888" cy="1463675"/>
        </p:xfrm>
        <a:graphic>
          <a:graphicData uri="http://schemas.openxmlformats.org/presentationml/2006/ole">
            <mc:AlternateContent xmlns:mc="http://schemas.openxmlformats.org/markup-compatibility/2006">
              <mc:Choice xmlns:v="urn:schemas-microsoft-com:vml" Requires="v">
                <p:oleObj spid="_x0000_s60935" name="Equation" r:id="rId3" imgW="1422360" imgH="914400" progId="Equation.DSMT4">
                  <p:embed/>
                </p:oleObj>
              </mc:Choice>
              <mc:Fallback>
                <p:oleObj name="Equation" r:id="rId3" imgW="1422360" imgH="914400" progId="Equation.DSMT4">
                  <p:embed/>
                  <p:pic>
                    <p:nvPicPr>
                      <p:cNvPr id="0" name="Object 1"/>
                      <p:cNvPicPr>
                        <a:picLocks noChangeAspect="1" noChangeArrowheads="1"/>
                      </p:cNvPicPr>
                      <p:nvPr/>
                    </p:nvPicPr>
                    <p:blipFill>
                      <a:blip r:embed="rId4"/>
                      <a:srcRect/>
                      <a:stretch>
                        <a:fillRect/>
                      </a:stretch>
                    </p:blipFill>
                    <p:spPr bwMode="auto">
                      <a:xfrm>
                        <a:off x="1752600" y="304800"/>
                        <a:ext cx="2274888" cy="1463675"/>
                      </a:xfrm>
                      <a:prstGeom prst="rect">
                        <a:avLst/>
                      </a:prstGeom>
                      <a:noFill/>
                    </p:spPr>
                  </p:pic>
                </p:oleObj>
              </mc:Fallback>
            </mc:AlternateContent>
          </a:graphicData>
        </a:graphic>
      </p:graphicFrame>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3902714882"/>
              </p:ext>
            </p:extLst>
          </p:nvPr>
        </p:nvGraphicFramePr>
        <p:xfrm>
          <a:off x="1173162" y="1909763"/>
          <a:ext cx="4695221" cy="1290637"/>
        </p:xfrm>
        <a:graphic>
          <a:graphicData uri="http://schemas.openxmlformats.org/presentationml/2006/ole">
            <mc:AlternateContent xmlns:mc="http://schemas.openxmlformats.org/markup-compatibility/2006">
              <mc:Choice xmlns:v="urn:schemas-microsoft-com:vml" Requires="v">
                <p:oleObj spid="_x0000_s60936" name="Equation" r:id="rId5" imgW="3327120" imgH="914400" progId="Equation.DSMT4">
                  <p:embed/>
                </p:oleObj>
              </mc:Choice>
              <mc:Fallback>
                <p:oleObj name="Equation" r:id="rId5" imgW="3327120" imgH="914400" progId="Equation.DSMT4">
                  <p:embed/>
                  <p:pic>
                    <p:nvPicPr>
                      <p:cNvPr id="0" name="Object 3"/>
                      <p:cNvPicPr>
                        <a:picLocks noChangeAspect="1" noChangeArrowheads="1"/>
                      </p:cNvPicPr>
                      <p:nvPr/>
                    </p:nvPicPr>
                    <p:blipFill>
                      <a:blip r:embed="rId6"/>
                      <a:srcRect/>
                      <a:stretch>
                        <a:fillRect/>
                      </a:stretch>
                    </p:blipFill>
                    <p:spPr bwMode="auto">
                      <a:xfrm>
                        <a:off x="1173162" y="1909763"/>
                        <a:ext cx="4695221" cy="1290637"/>
                      </a:xfrm>
                      <a:prstGeom prst="rect">
                        <a:avLst/>
                      </a:prstGeom>
                      <a:noFill/>
                    </p:spPr>
                  </p:pic>
                </p:oleObj>
              </mc:Fallback>
            </mc:AlternateContent>
          </a:graphicData>
        </a:graphic>
      </p:graphicFrame>
      <p:sp>
        <p:nvSpPr>
          <p:cNvPr id="7" name="Rectangle 6"/>
          <p:cNvSpPr/>
          <p:nvPr/>
        </p:nvSpPr>
        <p:spPr>
          <a:xfrm>
            <a:off x="2057400" y="3593068"/>
            <a:ext cx="2868093"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we have</a:t>
            </a:r>
            <a:endParaRPr lang="en-US" dirty="0"/>
          </a:p>
        </p:txBody>
      </p:sp>
      <mc:AlternateContent xmlns:mc="http://schemas.openxmlformats.org/markup-compatibility/2006" xmlns:a14="http://schemas.microsoft.com/office/drawing/2010/main">
        <mc:Choice Requires="a14">
          <p:sp>
            <p:nvSpPr>
              <p:cNvPr id="8" name="TextBox 7"/>
              <p:cNvSpPr txBox="1"/>
              <p:nvPr/>
            </p:nvSpPr>
            <p:spPr>
              <a:xfrm>
                <a:off x="2363504" y="4267200"/>
                <a:ext cx="8368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8" name="TextBox 7"/>
              <p:cNvSpPr txBox="1">
                <a:spLocks noRot="1" noChangeAspect="1" noMove="1" noResize="1" noEditPoints="1" noAdjustHandles="1" noChangeArrowheads="1" noChangeShapeType="1" noTextEdit="1"/>
              </p:cNvSpPr>
              <p:nvPr/>
            </p:nvSpPr>
            <p:spPr>
              <a:xfrm>
                <a:off x="2363504" y="4267200"/>
                <a:ext cx="836896" cy="276999"/>
              </a:xfrm>
              <a:prstGeom prst="rect">
                <a:avLst/>
              </a:prstGeom>
              <a:blipFill rotWithShape="0">
                <a:blip r:embed="rId7"/>
                <a:stretch>
                  <a:fillRect r="-1460" b="-13333"/>
                </a:stretch>
              </a:blipFill>
            </p:spPr>
            <p:txBody>
              <a:bodyPr/>
              <a:lstStyle/>
              <a:p>
                <a:r>
                  <a:rPr lang="en-US">
                    <a:noFill/>
                  </a:rPr>
                  <a:t> </a:t>
                </a:r>
              </a:p>
            </p:txBody>
          </p:sp>
        </mc:Fallback>
      </mc:AlternateContent>
      <p:sp>
        <p:nvSpPr>
          <p:cNvPr id="9"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3633357080"/>
              </p:ext>
            </p:extLst>
          </p:nvPr>
        </p:nvGraphicFramePr>
        <p:xfrm>
          <a:off x="3360738" y="4086998"/>
          <a:ext cx="2040794" cy="1399402"/>
        </p:xfrm>
        <a:graphic>
          <a:graphicData uri="http://schemas.openxmlformats.org/presentationml/2006/ole">
            <mc:AlternateContent xmlns:mc="http://schemas.openxmlformats.org/markup-compatibility/2006">
              <mc:Choice xmlns:v="urn:schemas-microsoft-com:vml" Requires="v">
                <p:oleObj spid="_x0000_s60937" name="Equation" r:id="rId8" imgW="1333500" imgH="914400" progId="Equation.DSMT4">
                  <p:embed/>
                </p:oleObj>
              </mc:Choice>
              <mc:Fallback>
                <p:oleObj name="Equation" r:id="rId8" imgW="1333500" imgH="914400" progId="Equation.DSMT4">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0738" y="4086998"/>
                        <a:ext cx="2040794" cy="1399402"/>
                      </a:xfrm>
                      <a:prstGeom prst="rect">
                        <a:avLst/>
                      </a:prstGeom>
                      <a:noFill/>
                    </p:spPr>
                  </p:pic>
                </p:oleObj>
              </mc:Fallback>
            </mc:AlternateContent>
          </a:graphicData>
        </a:graphic>
      </p:graphicFrame>
      <p:sp>
        <p:nvSpPr>
          <p:cNvPr id="11" name="Rectangle 10"/>
          <p:cNvSpPr/>
          <p:nvPr/>
        </p:nvSpPr>
        <p:spPr>
          <a:xfrm>
            <a:off x="1143000" y="5754469"/>
            <a:ext cx="65532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354278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122</a:t>
            </a:fld>
            <a:endParaRPr 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288164476"/>
              </p:ext>
            </p:extLst>
          </p:nvPr>
        </p:nvGraphicFramePr>
        <p:xfrm>
          <a:off x="2438399" y="304800"/>
          <a:ext cx="1889125" cy="1295400"/>
        </p:xfrm>
        <a:graphic>
          <a:graphicData uri="http://schemas.openxmlformats.org/presentationml/2006/ole">
            <mc:AlternateContent xmlns:mc="http://schemas.openxmlformats.org/markup-compatibility/2006">
              <mc:Choice xmlns:v="urn:schemas-microsoft-com:vml" Requires="v">
                <p:oleObj spid="_x0000_s61954" name="Equation" r:id="rId3" imgW="1333500" imgH="914400" progId="Equation.DSMT4">
                  <p:embed/>
                </p:oleObj>
              </mc:Choice>
              <mc:Fallback>
                <p:oleObj name="Equation" r:id="rId3" imgW="13335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399" y="304800"/>
                        <a:ext cx="1889125" cy="1295400"/>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1449104" y="713601"/>
                <a:ext cx="8368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1449104" y="713601"/>
                <a:ext cx="836896" cy="276999"/>
              </a:xfrm>
              <a:prstGeom prst="rect">
                <a:avLst/>
              </a:prstGeom>
              <a:blipFill rotWithShape="0">
                <a:blip r:embed="rId5"/>
                <a:stretch>
                  <a:fillRect r="-1460" b="-13043"/>
                </a:stretch>
              </a:blipFill>
            </p:spPr>
            <p:txBody>
              <a:bodyPr/>
              <a:lstStyle/>
              <a:p>
                <a:r>
                  <a:rPr lang="en-US">
                    <a:noFill/>
                  </a:rPr>
                  <a:t> </a:t>
                </a:r>
              </a:p>
            </p:txBody>
          </p:sp>
        </mc:Fallback>
      </mc:AlternateContent>
      <p:sp>
        <p:nvSpPr>
          <p:cNvPr id="6" name="Rectangle 5"/>
          <p:cNvSpPr/>
          <p:nvPr/>
        </p:nvSpPr>
        <p:spPr>
          <a:xfrm>
            <a:off x="1676400" y="1981200"/>
            <a:ext cx="3259226"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814499640"/>
              </p:ext>
            </p:extLst>
          </p:nvPr>
        </p:nvGraphicFramePr>
        <p:xfrm>
          <a:off x="2716210" y="2426731"/>
          <a:ext cx="1855790" cy="1272542"/>
        </p:xfrm>
        <a:graphic>
          <a:graphicData uri="http://schemas.openxmlformats.org/presentationml/2006/ole">
            <mc:AlternateContent xmlns:mc="http://schemas.openxmlformats.org/markup-compatibility/2006">
              <mc:Choice xmlns:v="urn:schemas-microsoft-com:vml" Requires="v">
                <p:oleObj spid="_x0000_s61955" name="Equation" r:id="rId6" imgW="1333500" imgH="914400" progId="Equation.DSMT4">
                  <p:embed/>
                </p:oleObj>
              </mc:Choice>
              <mc:Fallback>
                <p:oleObj name="Equation" r:id="rId6" imgW="1333500" imgH="914400" progId="Equation.DSMT4">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16210" y="2426731"/>
                        <a:ext cx="1855790" cy="1272542"/>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9" name="TextBox 8"/>
              <p:cNvSpPr txBox="1"/>
              <p:nvPr/>
            </p:nvSpPr>
            <p:spPr>
              <a:xfrm>
                <a:off x="1753904" y="2847201"/>
                <a:ext cx="8368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1753904" y="2847201"/>
                <a:ext cx="836896" cy="276999"/>
              </a:xfrm>
              <a:prstGeom prst="rect">
                <a:avLst/>
              </a:prstGeom>
              <a:blipFill rotWithShape="0">
                <a:blip r:embed="rId5"/>
                <a:stretch>
                  <a:fillRect r="-1460" b="-13043"/>
                </a:stretch>
              </a:blipFill>
            </p:spPr>
            <p:txBody>
              <a:bodyPr/>
              <a:lstStyle/>
              <a:p>
                <a:r>
                  <a:rPr lang="en-US">
                    <a:noFill/>
                  </a:rPr>
                  <a:t> </a:t>
                </a:r>
              </a:p>
            </p:txBody>
          </p:sp>
        </mc:Fallback>
      </mc:AlternateContent>
      <p:sp>
        <p:nvSpPr>
          <p:cNvPr id="10" name="Rectangle 9"/>
          <p:cNvSpPr/>
          <p:nvPr/>
        </p:nvSpPr>
        <p:spPr>
          <a:xfrm>
            <a:off x="1654558" y="3962400"/>
            <a:ext cx="3374642"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715149834"/>
              </p:ext>
            </p:extLst>
          </p:nvPr>
        </p:nvGraphicFramePr>
        <p:xfrm>
          <a:off x="2852336" y="4416681"/>
          <a:ext cx="1796148" cy="1231644"/>
        </p:xfrm>
        <a:graphic>
          <a:graphicData uri="http://schemas.openxmlformats.org/presentationml/2006/ole">
            <mc:AlternateContent xmlns:mc="http://schemas.openxmlformats.org/markup-compatibility/2006">
              <mc:Choice xmlns:v="urn:schemas-microsoft-com:vml" Requires="v">
                <p:oleObj spid="_x0000_s61956" name="Equation" r:id="rId8" imgW="1333500" imgH="914400" progId="Equation.DSMT4">
                  <p:embed/>
                </p:oleObj>
              </mc:Choice>
              <mc:Fallback>
                <p:oleObj name="Equation" r:id="rId8" imgW="1333500" imgH="914400" progId="Equation.DSMT4">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2336" y="4416681"/>
                        <a:ext cx="1796148" cy="1231644"/>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3" name="TextBox 12"/>
              <p:cNvSpPr txBox="1"/>
              <p:nvPr/>
            </p:nvSpPr>
            <p:spPr>
              <a:xfrm>
                <a:off x="1906304" y="4904601"/>
                <a:ext cx="8368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1906304" y="4904601"/>
                <a:ext cx="836896" cy="276999"/>
              </a:xfrm>
              <a:prstGeom prst="rect">
                <a:avLst/>
              </a:prstGeom>
              <a:blipFill rotWithShape="0">
                <a:blip r:embed="rId10"/>
                <a:stretch>
                  <a:fillRect r="-1460" b="-13333"/>
                </a:stretch>
              </a:blipFill>
            </p:spPr>
            <p:txBody>
              <a:bodyPr/>
              <a:lstStyle/>
              <a:p>
                <a:r>
                  <a:rPr lang="en-US">
                    <a:noFill/>
                  </a:rPr>
                  <a:t> </a:t>
                </a:r>
              </a:p>
            </p:txBody>
          </p:sp>
        </mc:Fallback>
      </mc:AlternateContent>
      <p:sp>
        <p:nvSpPr>
          <p:cNvPr id="14" name="Rectangle 13"/>
          <p:cNvSpPr/>
          <p:nvPr/>
        </p:nvSpPr>
        <p:spPr>
          <a:xfrm>
            <a:off x="2133600" y="6096000"/>
            <a:ext cx="257634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Tree>
    <p:extLst>
      <p:ext uri="{BB962C8B-B14F-4D97-AF65-F5344CB8AC3E}">
        <p14:creationId xmlns:p14="http://schemas.microsoft.com/office/powerpoint/2010/main" val="121061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3" grpId="0"/>
      <p:bldP spid="14"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123</a:t>
            </a:fld>
            <a:endParaRPr lang="en-US"/>
          </a:p>
        </p:txBody>
      </p:sp>
      <p:sp>
        <p:nvSpPr>
          <p:cNvPr id="3" name="Rectangle 2"/>
          <p:cNvSpPr/>
          <p:nvPr/>
        </p:nvSpPr>
        <p:spPr>
          <a:xfrm>
            <a:off x="1219200" y="457200"/>
            <a:ext cx="63246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Here </a:t>
            </a:r>
            <a:r>
              <a:rPr lang="en-US" dirty="0">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(A) = 3 = The number of non-zero rows of the equivalent A.</a:t>
            </a:r>
            <a:endParaRPr lang="en-US" dirty="0"/>
          </a:p>
        </p:txBody>
      </p:sp>
      <mc:AlternateContent xmlns:mc="http://schemas.openxmlformats.org/markup-compatibility/2006" xmlns:a14="http://schemas.microsoft.com/office/drawing/2010/main">
        <mc:Choice Requires="a14">
          <p:sp>
            <p:nvSpPr>
              <p:cNvPr id="4" name="Rectangle 3"/>
              <p:cNvSpPr/>
              <p:nvPr/>
            </p:nvSpPr>
            <p:spPr>
              <a:xfrm>
                <a:off x="1524000" y="1066800"/>
                <a:ext cx="6379760" cy="504818"/>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𝜌</m:t>
                    </m:r>
                    <m:r>
                      <a:rPr lang="en-US" i="1" smtClean="0">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ea typeface="Cambria Math" panose="02040503050406030204" pitchFamily="18" charset="0"/>
                            <a:cs typeface="Gautami" panose="020B0502040204020203" pitchFamily="34" charset="0"/>
                          </a:rPr>
                        </m:ctrlPr>
                      </m:dPr>
                      <m:e>
                        <m:f>
                          <m:fPr>
                            <m:ctrlPr>
                              <a:rPr lang="en-US" i="1">
                                <a:latin typeface="Cambria Math" panose="02040503050406030204" pitchFamily="18" charset="0"/>
                                <a:ea typeface="Cambria Math" panose="02040503050406030204" pitchFamily="18" charset="0"/>
                                <a:cs typeface="Gautami" panose="020B0502040204020203" pitchFamily="34" charset="0"/>
                              </a:rPr>
                            </m:ctrlPr>
                          </m:fPr>
                          <m:num>
                            <m:r>
                              <a:rPr lang="en-US" i="1">
                                <a:latin typeface="Cambria Math" panose="02040503050406030204" pitchFamily="18" charset="0"/>
                                <a:ea typeface="Cambria Math" panose="02040503050406030204" pitchFamily="18" charset="0"/>
                                <a:cs typeface="Gautami" panose="020B0502040204020203" pitchFamily="34" charset="0"/>
                              </a:rPr>
                              <m:t>𝐴</m:t>
                            </m:r>
                          </m:num>
                          <m:den>
                            <m:r>
                              <a:rPr lang="en-US" i="1">
                                <a:latin typeface="Cambria Math" panose="02040503050406030204" pitchFamily="18" charset="0"/>
                                <a:ea typeface="Cambria Math" panose="02040503050406030204" pitchFamily="18" charset="0"/>
                                <a:cs typeface="Gautami" panose="020B0502040204020203" pitchFamily="34" charset="0"/>
                              </a:rPr>
                              <m:t>𝐵</m:t>
                            </m:r>
                          </m:den>
                        </m:f>
                      </m:e>
                    </m:d>
                    <m:r>
                      <a:rPr lang="en-US" i="1">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t> </a:t>
                </a:r>
                <a:r>
                  <a:rPr lang="en-US" dirty="0"/>
                  <a:t>= 3 = the number of non-zero rows of the </a:t>
                </a:r>
                <a:r>
                  <a:rPr lang="en-US" dirty="0" smtClean="0"/>
                  <a:t>equivalent </a:t>
                </a:r>
                <a14:m>
                  <m:oMath xmlns:m="http://schemas.openxmlformats.org/officeDocument/2006/math">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𝐵</m:t>
                        </m:r>
                      </m:e>
                    </m:d>
                  </m:oMath>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1524000" y="1066800"/>
                <a:ext cx="6379760" cy="504818"/>
              </a:xfrm>
              <a:prstGeom prst="rect">
                <a:avLst/>
              </a:prstGeom>
              <a:blipFill rotWithShape="0">
                <a:blip r:embed="rId3"/>
                <a:stretch>
                  <a:fillRect b="-60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524000" y="1840468"/>
                <a:ext cx="5282536" cy="504818"/>
              </a:xfrm>
              <a:prstGeom prst="rect">
                <a:avLst/>
              </a:prstGeom>
            </p:spPr>
            <p:txBody>
              <a:bodyPr wrap="none">
                <a:spAutoFit/>
              </a:bodyPr>
              <a:lstStyle/>
              <a:p>
                <a:r>
                  <a:rPr lang="en-US" dirty="0" err="1" smtClean="0">
                    <a:latin typeface="Times New Roman" panose="02020603050405020304" pitchFamily="18" charset="0"/>
                    <a:ea typeface="Times New Roman" panose="02020603050405020304" pitchFamily="18" charset="0"/>
                    <a:cs typeface="Gautami" panose="020B0502040204020203" pitchFamily="34" charset="0"/>
                  </a:rPr>
                  <a:t>i.e</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Symbol" panose="05050102010706020507" pitchFamily="18" charset="2"/>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14:m>
                  <m:oMath xmlns:m="http://schemas.openxmlformats.org/officeDocument/2006/math">
                    <m:r>
                      <a:rPr lang="en-US" i="1">
                        <a:latin typeface="Cambria Math" panose="02040503050406030204" pitchFamily="18" charset="0"/>
                        <a:ea typeface="Cambria Math" panose="02040503050406030204" pitchFamily="18" charset="0"/>
                        <a:cs typeface="Gautami" panose="020B0502040204020203" pitchFamily="34" charset="0"/>
                      </a:rPr>
                      <m:t>𝜌</m:t>
                    </m:r>
                    <m:r>
                      <a:rPr lang="en-US" i="1">
                        <a:latin typeface="Cambria Math" panose="02040503050406030204" pitchFamily="18" charset="0"/>
                        <a:ea typeface="Cambria Math" panose="02040503050406030204" pitchFamily="18" charset="0"/>
                        <a:cs typeface="Gautami" panose="020B0502040204020203" pitchFamily="34" charset="0"/>
                      </a:rPr>
                      <m:t>(</m:t>
                    </m:r>
                    <m:d>
                      <m:dPr>
                        <m:begChr m:val="["/>
                        <m:endChr m:val="]"/>
                        <m:ctrlPr>
                          <a:rPr lang="en-US" i="1">
                            <a:latin typeface="Cambria Math" panose="02040503050406030204" pitchFamily="18" charset="0"/>
                            <a:ea typeface="Cambria Math" panose="02040503050406030204" pitchFamily="18" charset="0"/>
                            <a:cs typeface="Gautami" panose="020B0502040204020203" pitchFamily="34" charset="0"/>
                          </a:rPr>
                        </m:ctrlPr>
                      </m:dPr>
                      <m:e>
                        <m:f>
                          <m:fPr>
                            <m:ctrlPr>
                              <a:rPr lang="en-US" i="1">
                                <a:latin typeface="Cambria Math" panose="02040503050406030204" pitchFamily="18" charset="0"/>
                                <a:ea typeface="Cambria Math" panose="02040503050406030204" pitchFamily="18" charset="0"/>
                                <a:cs typeface="Gautami" panose="020B0502040204020203" pitchFamily="34" charset="0"/>
                              </a:rPr>
                            </m:ctrlPr>
                          </m:fPr>
                          <m:num>
                            <m:r>
                              <a:rPr lang="en-US" i="1">
                                <a:latin typeface="Cambria Math" panose="02040503050406030204" pitchFamily="18" charset="0"/>
                                <a:ea typeface="Cambria Math" panose="02040503050406030204" pitchFamily="18" charset="0"/>
                                <a:cs typeface="Gautami" panose="020B0502040204020203" pitchFamily="34" charset="0"/>
                              </a:rPr>
                              <m:t>𝐴</m:t>
                            </m:r>
                          </m:num>
                          <m:den>
                            <m:r>
                              <a:rPr lang="en-US" i="1">
                                <a:latin typeface="Cambria Math" panose="02040503050406030204" pitchFamily="18" charset="0"/>
                                <a:ea typeface="Cambria Math" panose="02040503050406030204" pitchFamily="18" charset="0"/>
                                <a:cs typeface="Gautami" panose="020B0502040204020203" pitchFamily="34" charset="0"/>
                              </a:rPr>
                              <m:t>𝐵</m:t>
                            </m:r>
                          </m:den>
                        </m:f>
                      </m:e>
                    </m:d>
                    <m:r>
                      <a:rPr lang="en-US" i="1">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 3 = n </a:t>
                </a:r>
                <a:r>
                  <a:rPr lang="en-US" dirty="0" err="1"/>
                  <a:t>i.e</a:t>
                </a:r>
                <a:r>
                  <a:rPr lang="en-US" dirty="0"/>
                  <a:t> the number of unknowns.</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1524000" y="1840468"/>
                <a:ext cx="5282536" cy="504818"/>
              </a:xfrm>
              <a:prstGeom prst="rect">
                <a:avLst/>
              </a:prstGeom>
              <a:blipFill rotWithShape="0">
                <a:blip r:embed="rId4"/>
                <a:stretch>
                  <a:fillRect l="-923" b="-6024"/>
                </a:stretch>
              </a:blipFill>
            </p:spPr>
            <p:txBody>
              <a:bodyPr/>
              <a:lstStyle/>
              <a:p>
                <a:r>
                  <a:rPr lang="en-US">
                    <a:noFill/>
                  </a:rPr>
                  <a:t> </a:t>
                </a:r>
              </a:p>
            </p:txBody>
          </p:sp>
        </mc:Fallback>
      </mc:AlternateContent>
      <p:sp>
        <p:nvSpPr>
          <p:cNvPr id="6" name="Rectangle 5"/>
          <p:cNvSpPr/>
          <p:nvPr/>
        </p:nvSpPr>
        <p:spPr>
          <a:xfrm>
            <a:off x="914400" y="2554069"/>
            <a:ext cx="7239000"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So </a:t>
            </a:r>
            <a:r>
              <a:rPr lang="en-US" dirty="0">
                <a:latin typeface="Times New Roman" panose="02020603050405020304" pitchFamily="18" charset="0"/>
                <a:ea typeface="Times New Roman" panose="02020603050405020304" pitchFamily="18" charset="0"/>
                <a:cs typeface="Gautami" panose="020B0502040204020203" pitchFamily="34" charset="0"/>
              </a:rPr>
              <a:t>that the given system of equations is consistent and it contains a unique solution. Now the equivalent matrix equation of the given system AX = B is</a:t>
            </a:r>
            <a:endParaRPr lang="en-US" dirty="0"/>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1360781219"/>
              </p:ext>
            </p:extLst>
          </p:nvPr>
        </p:nvGraphicFramePr>
        <p:xfrm>
          <a:off x="2747962" y="3380600"/>
          <a:ext cx="2351650" cy="1343800"/>
        </p:xfrm>
        <a:graphic>
          <a:graphicData uri="http://schemas.openxmlformats.org/presentationml/2006/ole">
            <mc:AlternateContent xmlns:mc="http://schemas.openxmlformats.org/markup-compatibility/2006">
              <mc:Choice xmlns:v="urn:schemas-microsoft-com:vml" Requires="v">
                <p:oleObj spid="_x0000_s62636" name="Equation" r:id="rId5" imgW="1600200" imgH="914400" progId="Equation.DSMT4">
                  <p:embed/>
                </p:oleObj>
              </mc:Choice>
              <mc:Fallback>
                <p:oleObj name="Equation" r:id="rId5" imgW="1600200" imgH="914400"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7962" y="3380600"/>
                        <a:ext cx="2351650" cy="1343800"/>
                      </a:xfrm>
                      <a:prstGeom prst="rect">
                        <a:avLst/>
                      </a:prstGeom>
                      <a:noFill/>
                    </p:spPr>
                  </p:pic>
                </p:oleObj>
              </mc:Fallback>
            </mc:AlternateContent>
          </a:graphicData>
        </a:graphic>
      </p:graphicFrame>
      <p:sp>
        <p:nvSpPr>
          <p:cNvPr id="9" name="Rectangle 8"/>
          <p:cNvSpPr/>
          <p:nvPr/>
        </p:nvSpPr>
        <p:spPr>
          <a:xfrm>
            <a:off x="2133600" y="5122039"/>
            <a:ext cx="4572000" cy="1431161"/>
          </a:xfrm>
          <a:prstGeom prst="rect">
            <a:avLst/>
          </a:prstGeom>
        </p:spPr>
        <p:txBody>
          <a:bodyPr>
            <a:spAutoFit/>
          </a:bodyPr>
          <a:lstStyle/>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The equation can be written as</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 x + y + 2z = – 5…. (1)</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4y – 5z = – 7 …. (2)</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3z = 9 …. (3)</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247572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124</a:t>
            </a:fld>
            <a:endParaRPr lang="en-US"/>
          </a:p>
        </p:txBody>
      </p:sp>
      <p:sp>
        <p:nvSpPr>
          <p:cNvPr id="3" name="Rectangle 2"/>
          <p:cNvSpPr/>
          <p:nvPr/>
        </p:nvSpPr>
        <p:spPr>
          <a:xfrm>
            <a:off x="1447800" y="431899"/>
            <a:ext cx="5943600" cy="2062103"/>
          </a:xfrm>
          <a:prstGeom prst="rect">
            <a:avLst/>
          </a:prstGeom>
        </p:spPr>
        <p:txBody>
          <a:bodyPr wrap="square">
            <a:spAutoFit/>
          </a:bodyPr>
          <a:lstStyle/>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(3); z = 3</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(2); 4y = – 7 + 5z = – 7 + 15 = 8 – 7y = 2</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(1); – x = – 5 – y – 2z = – 5 – 2 + 6 = – 1</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x = 1</a:t>
            </a:r>
          </a:p>
          <a:p>
            <a:pPr marL="360045" marR="0" indent="-360045" algn="just">
              <a:spcBef>
                <a:spcPts val="285"/>
              </a:spcBef>
              <a:spcAft>
                <a:spcPts val="28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x = 1, y = 2, z = 3 is the unique solution of the given system of equations.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762000" y="2613898"/>
            <a:ext cx="6629400" cy="1785104"/>
          </a:xfrm>
          <a:prstGeom prst="rect">
            <a:avLst/>
          </a:prstGeom>
        </p:spPr>
        <p:txBody>
          <a:bodyPr wrap="square">
            <a:spAutoFit/>
          </a:bodyPr>
          <a:lstStyle/>
          <a:p>
            <a:pPr marL="360045" marR="0" indent="-360045" algn="just">
              <a:spcBef>
                <a:spcPts val="405"/>
              </a:spcBef>
              <a:spcAft>
                <a:spcPts val="405"/>
              </a:spcAft>
              <a:tabLst>
                <a:tab pos="361950" algn="l"/>
                <a:tab pos="630555" algn="l"/>
                <a:tab pos="723900" algn="l"/>
                <a:tab pos="900430" algn="l"/>
                <a:tab pos="1122045" algn="l"/>
                <a:tab pos="1170305" algn="l"/>
              </a:tabLst>
            </a:pP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Ex.4.</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Determine for what values of a, b the simultaneous equations </a:t>
            </a:r>
            <a:b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b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x + y + z = 6, x + 2y + 3z = 10, x + 2y + </a:t>
            </a:r>
            <a:r>
              <a:rPr lang="en-US" dirty="0" err="1">
                <a:solidFill>
                  <a:srgbClr val="FF0000"/>
                </a:solidFill>
                <a:latin typeface="Times New Roman" panose="02020603050405020304" pitchFamily="18" charset="0"/>
                <a:ea typeface="Times New Roman" panose="02020603050405020304" pitchFamily="18" charset="0"/>
                <a:cs typeface="Gautami" panose="020B0502040204020203" pitchFamily="34" charset="0"/>
              </a:rPr>
              <a:t>az</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 b have </a:t>
            </a:r>
          </a:p>
          <a:p>
            <a:pPr marL="360045" marR="0" indent="-360045" algn="just">
              <a:spcBef>
                <a:spcPts val="405"/>
              </a:spcBef>
              <a:spcAft>
                <a:spcPts val="40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a:t>
            </a:r>
            <a:r>
              <a:rPr lang="en-US" dirty="0" err="1">
                <a:solidFill>
                  <a:srgbClr val="FF0000"/>
                </a:solidFill>
                <a:latin typeface="Times New Roman" panose="02020603050405020304" pitchFamily="18" charset="0"/>
                <a:ea typeface="Times New Roman" panose="02020603050405020304" pitchFamily="18" charset="0"/>
                <a:cs typeface="Gautami" panose="020B0502040204020203" pitchFamily="34" charset="0"/>
              </a:rPr>
              <a:t>i</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no solution</a:t>
            </a:r>
          </a:p>
          <a:p>
            <a:pPr marL="360045" marR="0" indent="-360045" algn="just">
              <a:spcBef>
                <a:spcPts val="405"/>
              </a:spcBef>
              <a:spcAft>
                <a:spcPts val="40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(ii) 	a unique solution  </a:t>
            </a:r>
          </a:p>
          <a:p>
            <a:pPr marL="360045" marR="0" indent="-360045" algn="just">
              <a:spcBef>
                <a:spcPts val="405"/>
              </a:spcBef>
              <a:spcAft>
                <a:spcPts val="40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(iii)	an infinite number of solutions.</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838200" y="4535269"/>
            <a:ext cx="7086600" cy="369332"/>
          </a:xfrm>
          <a:prstGeom prst="rect">
            <a:avLst/>
          </a:prstGeom>
        </p:spPr>
        <p:txBody>
          <a:bodyPr wrap="square">
            <a:spAutoFit/>
          </a:bodyPr>
          <a:lstStyle/>
          <a:p>
            <a:pPr marL="360045" marR="0" indent="-360045" algn="just">
              <a:spcBef>
                <a:spcPts val="405"/>
              </a:spcBef>
              <a:spcAft>
                <a:spcPts val="405"/>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		</a:t>
            </a:r>
            <a:r>
              <a:rPr lang="en-US" dirty="0">
                <a:latin typeface="Times New Roman" panose="02020603050405020304" pitchFamily="18" charset="0"/>
                <a:ea typeface="Times New Roman" panose="02020603050405020304" pitchFamily="18" charset="0"/>
                <a:cs typeface="Gautami" panose="020B0502040204020203" pitchFamily="34" charset="0"/>
              </a:rPr>
              <a:t>The matrix equation of the given system of equations is AX = B</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790712945"/>
              </p:ext>
            </p:extLst>
          </p:nvPr>
        </p:nvGraphicFramePr>
        <p:xfrm>
          <a:off x="904874" y="5086350"/>
          <a:ext cx="6943726" cy="1208088"/>
        </p:xfrm>
        <a:graphic>
          <a:graphicData uri="http://schemas.openxmlformats.org/presentationml/2006/ole">
            <mc:AlternateContent xmlns:mc="http://schemas.openxmlformats.org/markup-compatibility/2006">
              <mc:Choice xmlns:v="urn:schemas-microsoft-com:vml" Requires="v">
                <p:oleObj spid="_x0000_s63657" name="Equation" r:id="rId3" imgW="4089240" imgH="711000" progId="Equation.DSMT4">
                  <p:embed/>
                </p:oleObj>
              </mc:Choice>
              <mc:Fallback>
                <p:oleObj name="Equation" r:id="rId3" imgW="4089240" imgH="711000" progId="Equation.DSMT4">
                  <p:embed/>
                  <p:pic>
                    <p:nvPicPr>
                      <p:cNvPr id="0" name="Object 1"/>
                      <p:cNvPicPr>
                        <a:picLocks noChangeAspect="1" noChangeArrowheads="1"/>
                      </p:cNvPicPr>
                      <p:nvPr/>
                    </p:nvPicPr>
                    <p:blipFill>
                      <a:blip r:embed="rId4"/>
                      <a:srcRect/>
                      <a:stretch>
                        <a:fillRect/>
                      </a:stretch>
                    </p:blipFill>
                    <p:spPr bwMode="auto">
                      <a:xfrm>
                        <a:off x="904874" y="5086350"/>
                        <a:ext cx="6943726" cy="1208088"/>
                      </a:xfrm>
                      <a:prstGeom prst="rect">
                        <a:avLst/>
                      </a:prstGeom>
                      <a:noFill/>
                    </p:spPr>
                  </p:pic>
                </p:oleObj>
              </mc:Fallback>
            </mc:AlternateContent>
          </a:graphicData>
        </a:graphic>
      </p:graphicFrame>
    </p:spTree>
    <p:extLst>
      <p:ext uri="{BB962C8B-B14F-4D97-AF65-F5344CB8AC3E}">
        <p14:creationId xmlns:p14="http://schemas.microsoft.com/office/powerpoint/2010/main" val="33266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125</a:t>
            </a:fld>
            <a:endParaRPr 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908077913"/>
              </p:ext>
            </p:extLst>
          </p:nvPr>
        </p:nvGraphicFramePr>
        <p:xfrm>
          <a:off x="1762125" y="228600"/>
          <a:ext cx="2017713" cy="1066800"/>
        </p:xfrm>
        <a:graphic>
          <a:graphicData uri="http://schemas.openxmlformats.org/presentationml/2006/ole">
            <mc:AlternateContent xmlns:mc="http://schemas.openxmlformats.org/markup-compatibility/2006">
              <mc:Choice xmlns:v="urn:schemas-microsoft-com:vml" Requires="v">
                <p:oleObj spid="_x0000_s65185" name="Equation" r:id="rId3" imgW="1346040" imgH="711000" progId="Equation.DSMT4">
                  <p:embed/>
                </p:oleObj>
              </mc:Choice>
              <mc:Fallback>
                <p:oleObj name="Equation" r:id="rId3" imgW="1346040" imgH="711000" progId="Equation.DSMT4">
                  <p:embed/>
                  <p:pic>
                    <p:nvPicPr>
                      <p:cNvPr id="0" name="Object 1"/>
                      <p:cNvPicPr>
                        <a:picLocks noChangeAspect="1" noChangeArrowheads="1"/>
                      </p:cNvPicPr>
                      <p:nvPr/>
                    </p:nvPicPr>
                    <p:blipFill>
                      <a:blip r:embed="rId4"/>
                      <a:srcRect/>
                      <a:stretch>
                        <a:fillRect/>
                      </a:stretch>
                    </p:blipFill>
                    <p:spPr bwMode="auto">
                      <a:xfrm>
                        <a:off x="1762125" y="228600"/>
                        <a:ext cx="2017713" cy="1066800"/>
                      </a:xfrm>
                      <a:prstGeom prst="rect">
                        <a:avLst/>
                      </a:prstGeom>
                      <a:noFill/>
                    </p:spPr>
                  </p:pic>
                </p:oleObj>
              </mc:Fallback>
            </mc:AlternateContent>
          </a:graphicData>
        </a:graphic>
      </p:graphicFrame>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699363262"/>
              </p:ext>
            </p:extLst>
          </p:nvPr>
        </p:nvGraphicFramePr>
        <p:xfrm>
          <a:off x="1000125" y="1500188"/>
          <a:ext cx="4968875" cy="1166812"/>
        </p:xfrm>
        <a:graphic>
          <a:graphicData uri="http://schemas.openxmlformats.org/presentationml/2006/ole">
            <mc:AlternateContent xmlns:mc="http://schemas.openxmlformats.org/markup-compatibility/2006">
              <mc:Choice xmlns:v="urn:schemas-microsoft-com:vml" Requires="v">
                <p:oleObj spid="_x0000_s65186" name="Equation" r:id="rId5" imgW="3047760" imgH="711000" progId="Equation.DSMT4">
                  <p:embed/>
                </p:oleObj>
              </mc:Choice>
              <mc:Fallback>
                <p:oleObj name="Equation" r:id="rId5" imgW="3047760" imgH="711000" progId="Equation.DSMT4">
                  <p:embed/>
                  <p:pic>
                    <p:nvPicPr>
                      <p:cNvPr id="0" name="Object 3"/>
                      <p:cNvPicPr>
                        <a:picLocks noChangeAspect="1" noChangeArrowheads="1"/>
                      </p:cNvPicPr>
                      <p:nvPr/>
                    </p:nvPicPr>
                    <p:blipFill>
                      <a:blip r:embed="rId6"/>
                      <a:srcRect/>
                      <a:stretch>
                        <a:fillRect/>
                      </a:stretch>
                    </p:blipFill>
                    <p:spPr bwMode="auto">
                      <a:xfrm>
                        <a:off x="1000125" y="1500188"/>
                        <a:ext cx="4968875" cy="1166812"/>
                      </a:xfrm>
                      <a:prstGeom prst="rect">
                        <a:avLst/>
                      </a:prstGeom>
                      <a:noFill/>
                    </p:spPr>
                  </p:pic>
                </p:oleObj>
              </mc:Fallback>
            </mc:AlternateContent>
          </a:graphicData>
        </a:graphic>
      </p:graphicFrame>
      <p:sp>
        <p:nvSpPr>
          <p:cNvPr id="7" name="Rectangle 6"/>
          <p:cNvSpPr/>
          <p:nvPr/>
        </p:nvSpPr>
        <p:spPr>
          <a:xfrm>
            <a:off x="1143000" y="2983468"/>
            <a:ext cx="447430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800670351"/>
              </p:ext>
            </p:extLst>
          </p:nvPr>
        </p:nvGraphicFramePr>
        <p:xfrm>
          <a:off x="2408600" y="3452812"/>
          <a:ext cx="3044191" cy="1119188"/>
        </p:xfrm>
        <a:graphic>
          <a:graphicData uri="http://schemas.openxmlformats.org/presentationml/2006/ole">
            <mc:AlternateContent xmlns:mc="http://schemas.openxmlformats.org/markup-compatibility/2006">
              <mc:Choice xmlns:v="urn:schemas-microsoft-com:vml" Requires="v">
                <p:oleObj spid="_x0000_s65187" name="Equation" r:id="rId7" imgW="1943100" imgH="711200" progId="Equation.DSMT4">
                  <p:embed/>
                </p:oleObj>
              </mc:Choice>
              <mc:Fallback>
                <p:oleObj name="Equation" r:id="rId7" imgW="1943100" imgH="7112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8600" y="3452812"/>
                        <a:ext cx="3044191" cy="1119188"/>
                      </a:xfrm>
                      <a:prstGeom prst="rect">
                        <a:avLst/>
                      </a:prstGeom>
                      <a:noFill/>
                    </p:spPr>
                  </p:pic>
                </p:oleObj>
              </mc:Fallback>
            </mc:AlternateContent>
          </a:graphicData>
        </a:graphic>
      </p:graphicFrame>
      <p:sp>
        <p:nvSpPr>
          <p:cNvPr id="10" name="Rectangle 9"/>
          <p:cNvSpPr/>
          <p:nvPr/>
        </p:nvSpPr>
        <p:spPr>
          <a:xfrm>
            <a:off x="2362200" y="4800600"/>
            <a:ext cx="325922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8"/>
          <p:cNvSpPr>
            <a:spLocks noChangeArrowheads="1"/>
          </p:cNvSpPr>
          <p:nvPr/>
        </p:nvSpPr>
        <p:spPr bwMode="auto">
          <a:xfrm>
            <a:off x="-23813" y="9570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415379183"/>
              </p:ext>
            </p:extLst>
          </p:nvPr>
        </p:nvGraphicFramePr>
        <p:xfrm>
          <a:off x="2356213" y="5396389"/>
          <a:ext cx="3501184" cy="1221343"/>
        </p:xfrm>
        <a:graphic>
          <a:graphicData uri="http://schemas.openxmlformats.org/presentationml/2006/ole">
            <mc:AlternateContent xmlns:mc="http://schemas.openxmlformats.org/markup-compatibility/2006">
              <mc:Choice xmlns:v="urn:schemas-microsoft-com:vml" Requires="v">
                <p:oleObj spid="_x0000_s65188" name="Equation" r:id="rId9" imgW="2044700" imgH="711200" progId="Equation.DSMT4">
                  <p:embed/>
                </p:oleObj>
              </mc:Choice>
              <mc:Fallback>
                <p:oleObj name="Equation" r:id="rId9" imgW="2044700" imgH="7112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56213" y="5396389"/>
                        <a:ext cx="3501184" cy="1221343"/>
                      </a:xfrm>
                      <a:prstGeom prst="rect">
                        <a:avLst/>
                      </a:prstGeom>
                      <a:noFill/>
                    </p:spPr>
                  </p:pic>
                </p:oleObj>
              </mc:Fallback>
            </mc:AlternateContent>
          </a:graphicData>
        </a:graphic>
      </p:graphicFrame>
    </p:spTree>
    <p:extLst>
      <p:ext uri="{BB962C8B-B14F-4D97-AF65-F5344CB8AC3E}">
        <p14:creationId xmlns:p14="http://schemas.microsoft.com/office/powerpoint/2010/main" val="387062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126</a:t>
            </a:fld>
            <a:endParaRPr lang="en-US"/>
          </a:p>
        </p:txBody>
      </p:sp>
      <mc:AlternateContent xmlns:mc="http://schemas.openxmlformats.org/markup-compatibility/2006" xmlns:a14="http://schemas.microsoft.com/office/drawing/2010/main">
        <mc:Choice Requires="a14">
          <p:sp>
            <p:nvSpPr>
              <p:cNvPr id="3" name="Rectangle 2"/>
              <p:cNvSpPr/>
              <p:nvPr/>
            </p:nvSpPr>
            <p:spPr>
              <a:xfrm>
                <a:off x="533400" y="381000"/>
                <a:ext cx="5791200" cy="1354217"/>
              </a:xfrm>
              <a:prstGeom prst="rect">
                <a:avLst/>
              </a:prstGeom>
            </p:spPr>
            <p:txBody>
              <a:bodyPr wrap="square">
                <a:spAutoFit/>
              </a:bodyPr>
              <a:lstStyle/>
              <a:p>
                <a:pPr marL="360045" marR="0" indent="-360045" algn="just">
                  <a:spcBef>
                    <a:spcPts val="405"/>
                  </a:spcBef>
                  <a:spcAft>
                    <a:spcPts val="405"/>
                  </a:spcAft>
                  <a:tabLst>
                    <a:tab pos="361950" algn="l"/>
                    <a:tab pos="630555" algn="l"/>
                    <a:tab pos="723900" algn="l"/>
                    <a:tab pos="900430" algn="l"/>
                    <a:tab pos="1122045" algn="l"/>
                    <a:tab pos="1170305" algn="l"/>
                  </a:tabLst>
                </a:pPr>
                <a:r>
                  <a:rPr lang="en-US" spc="-20" dirty="0" smtClean="0">
                    <a:latin typeface="Times New Roman" panose="02020603050405020304" pitchFamily="18" charset="0"/>
                    <a:ea typeface="Times New Roman" panose="02020603050405020304" pitchFamily="18" charset="0"/>
                    <a:cs typeface="Gautami" panose="020B0502040204020203" pitchFamily="34" charset="0"/>
                  </a:rPr>
                  <a:t>Now the nature of the system is depends up on the values of a and b.</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360045" marR="0" indent="-360045" algn="just">
                  <a:spcBef>
                    <a:spcPts val="405"/>
                  </a:spcBef>
                  <a:spcAft>
                    <a:spcPts val="40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If a = 3 and b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0, we have </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Rank </a:t>
                </a:r>
                <a:r>
                  <a:rPr lang="en-US" dirty="0">
                    <a:latin typeface="Times New Roman" panose="02020603050405020304" pitchFamily="18" charset="0"/>
                    <a:ea typeface="Times New Roman" panose="02020603050405020304" pitchFamily="18" charset="0"/>
                    <a:cs typeface="Gautami" panose="020B0502040204020203" pitchFamily="34" charset="0"/>
                  </a:rPr>
                  <a:t>of A = 2 and Rank of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r>
                          <a:rPr lang="en-US" b="0" i="1" smtClean="0">
                            <a:latin typeface="Cambria Math" panose="02040503050406030204" pitchFamily="18" charset="0"/>
                            <a:cs typeface="Gautami" panose="020B0502040204020203" pitchFamily="34" charset="0"/>
                          </a:rPr>
                          <m:t>:</m:t>
                        </m:r>
                        <m:r>
                          <a:rPr lang="en-US" b="0" i="1" smtClean="0">
                            <a:latin typeface="Cambria Math" panose="02040503050406030204" pitchFamily="18" charset="0"/>
                            <a:cs typeface="Gautami" panose="020B0502040204020203" pitchFamily="34" charset="0"/>
                          </a:rPr>
                          <m:t>𝐵</m:t>
                        </m:r>
                      </m:e>
                    </m:d>
                  </m:oMath>
                </a14:m>
                <a:r>
                  <a:rPr lang="en-US" dirty="0" smtClean="0"/>
                  <a:t> </a:t>
                </a:r>
                <a:r>
                  <a:rPr lang="en-US" dirty="0"/>
                  <a:t>= 3</a:t>
                </a:r>
              </a:p>
            </p:txBody>
          </p:sp>
        </mc:Choice>
        <mc:Fallback xmlns="">
          <p:sp>
            <p:nvSpPr>
              <p:cNvPr id="3" name="Rectangle 2"/>
              <p:cNvSpPr>
                <a:spLocks noRot="1" noChangeAspect="1" noMove="1" noResize="1" noEditPoints="1" noAdjustHandles="1" noChangeArrowheads="1" noChangeShapeType="1" noTextEdit="1"/>
              </p:cNvSpPr>
              <p:nvPr/>
            </p:nvSpPr>
            <p:spPr>
              <a:xfrm>
                <a:off x="533400" y="381000"/>
                <a:ext cx="5791200" cy="1354217"/>
              </a:xfrm>
              <a:prstGeom prst="rect">
                <a:avLst/>
              </a:prstGeom>
              <a:blipFill rotWithShape="0">
                <a:blip r:embed="rId2"/>
                <a:stretch>
                  <a:fillRect l="-947" t="-2703" r="-842" b="-58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85800" y="1905000"/>
                <a:ext cx="6895927" cy="923330"/>
              </a:xfrm>
              <a:prstGeom prst="rect">
                <a:avLst/>
              </a:prstGeom>
            </p:spPr>
            <p:txBody>
              <a:bodyPr wrap="none">
                <a:spAutoFit/>
              </a:bodyPr>
              <a:lstStyle/>
              <a:p>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Rank of A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Rank </a:t>
                </a:r>
                <a:r>
                  <a:rPr lang="en-US" dirty="0" smtClean="0">
                    <a:latin typeface="Times New Roman" panose="02020603050405020304" pitchFamily="18" charset="0"/>
                    <a:ea typeface="Times New Roman" panose="02020603050405020304" pitchFamily="18" charset="0"/>
                    <a:cs typeface="Gautami" panose="020B0502040204020203" pitchFamily="34" charset="0"/>
                  </a:rPr>
                  <a:t>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 So that the given system is inconsistent </a:t>
                </a:r>
              </a:p>
              <a:p>
                <a:r>
                  <a:rPr lang="en-US" dirty="0" err="1"/>
                  <a:t>i.e</a:t>
                </a:r>
                <a:r>
                  <a:rPr lang="en-US" dirty="0"/>
                  <a:t> it possesses no solution.</a:t>
                </a:r>
              </a:p>
              <a:p>
                <a:r>
                  <a:rPr lang="en-US" dirty="0"/>
                  <a:t>Thus the given system has no solution.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685800" y="1905000"/>
                <a:ext cx="6895927" cy="923330"/>
              </a:xfrm>
              <a:prstGeom prst="rect">
                <a:avLst/>
              </a:prstGeom>
              <a:blipFill rotWithShape="0">
                <a:blip r:embed="rId3"/>
                <a:stretch>
                  <a:fillRect l="-796" t="-5298" b="-92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685800" y="3124200"/>
                <a:ext cx="7010400" cy="2031325"/>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(ii) If </a:t>
                </a:r>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 </a:t>
                </a:r>
                <a:r>
                  <a:rPr lang="en-US" dirty="0" smtClean="0">
                    <a:latin typeface="Times New Roman" panose="02020603050405020304" pitchFamily="18" charset="0"/>
                    <a:ea typeface="Times New Roman" panose="02020603050405020304" pitchFamily="18" charset="0"/>
                    <a:cs typeface="Gautami" panose="020B0502040204020203" pitchFamily="34" charset="0"/>
                  </a:rPr>
                  <a:t>and </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m:t>
                    </m:r>
                    <m:r>
                      <a:rPr lang="en-US" b="0" i="1" smtClean="0">
                        <a:latin typeface="Cambria Math" panose="02040503050406030204" pitchFamily="18" charset="0"/>
                        <a:ea typeface="Cambria Math" panose="02040503050406030204" pitchFamily="18" charset="0"/>
                        <a:cs typeface="Gautami" panose="020B0502040204020203" pitchFamily="34" charset="0"/>
                      </a:rPr>
                      <m:t>𝑏</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we have</a:t>
                </a:r>
              </a:p>
              <a:p>
                <a:r>
                  <a:rPr lang="en-US" dirty="0"/>
                  <a:t> </a:t>
                </a:r>
                <a:r>
                  <a:rPr lang="en-US" dirty="0" smtClean="0"/>
                  <a:t>      Rank </a:t>
                </a:r>
                <a:r>
                  <a:rPr lang="en-US" dirty="0"/>
                  <a:t>of A = 3 and rank 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 </a:t>
                </a:r>
                <a:r>
                  <a:rPr lang="en-US" dirty="0" smtClean="0"/>
                  <a:t>3</a:t>
                </a:r>
              </a:p>
              <a:p>
                <a:r>
                  <a:rPr lang="en-US" dirty="0" smtClean="0"/>
                  <a:t>        </a:t>
                </a:r>
                <a:r>
                  <a:rPr lang="en-US" dirty="0" err="1" smtClean="0"/>
                  <a:t>i.e</a:t>
                </a:r>
                <a:r>
                  <a:rPr lang="en-US" dirty="0" smtClean="0"/>
                  <a:t> </a:t>
                </a:r>
                <a:r>
                  <a:rPr lang="en-US" dirty="0"/>
                  <a:t>rank of A = rank 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 </a:t>
                </a:r>
                <a:r>
                  <a:rPr lang="en-US" dirty="0" smtClean="0"/>
                  <a:t>3 </a:t>
                </a:r>
                <a:r>
                  <a:rPr lang="en-US" dirty="0"/>
                  <a:t>= n </a:t>
                </a:r>
                <a:r>
                  <a:rPr lang="en-US" dirty="0" err="1"/>
                  <a:t>i.e</a:t>
                </a:r>
                <a:r>
                  <a:rPr lang="en-US" dirty="0"/>
                  <a:t> the number of unknowns. </a:t>
                </a:r>
                <a:endParaRPr lang="en-US" dirty="0" smtClean="0"/>
              </a:p>
              <a:p>
                <a:r>
                  <a:rPr lang="en-US" dirty="0" smtClean="0"/>
                  <a:t>So </a:t>
                </a:r>
                <a:r>
                  <a:rPr lang="en-US" dirty="0"/>
                  <a:t>that the given system is consist ant and since rank of A = 3 = n.  </a:t>
                </a:r>
                <a:endParaRPr lang="en-US" dirty="0" smtClean="0"/>
              </a:p>
              <a:p>
                <a:r>
                  <a:rPr lang="en-US" dirty="0" smtClean="0"/>
                  <a:t>Therefore </a:t>
                </a:r>
                <a:r>
                  <a:rPr lang="en-US" dirty="0"/>
                  <a:t>the given system possesses a unique solution. </a:t>
                </a:r>
                <a:endParaRPr lang="en-US" dirty="0" smtClean="0"/>
              </a:p>
              <a:p>
                <a:r>
                  <a:rPr lang="en-US" dirty="0" smtClean="0"/>
                  <a:t>Thus</a:t>
                </a:r>
                <a:r>
                  <a:rPr lang="en-US" dirty="0"/>
                  <a:t>, in thin case, the give system has a unique solution.</a:t>
                </a:r>
              </a:p>
              <a:p>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685800" y="3124200"/>
                <a:ext cx="7010400" cy="2031325"/>
              </a:xfrm>
              <a:prstGeom prst="rect">
                <a:avLst/>
              </a:prstGeom>
              <a:blipFill rotWithShape="0">
                <a:blip r:embed="rId4"/>
                <a:stretch>
                  <a:fillRect l="-783" t="-24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761999" y="5181600"/>
                <a:ext cx="6819727" cy="974626"/>
              </a:xfrm>
              <a:prstGeom prst="rect">
                <a:avLst/>
              </a:prstGeom>
            </p:spPr>
            <p:txBody>
              <a:bodyPr wrap="square">
                <a:spAutoFit/>
              </a:bodyPr>
              <a:lstStyle/>
              <a:p>
                <a:pPr marL="630555" marR="0" indent="-630555" algn="just">
                  <a:spcBef>
                    <a:spcPts val="405"/>
                  </a:spcBef>
                  <a:spcAft>
                    <a:spcPts val="405"/>
                  </a:spcAft>
                  <a:tabLst>
                    <a:tab pos="361950" algn="l"/>
                    <a:tab pos="630555" algn="l"/>
                    <a:tab pos="11220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(iii)	If a = 3 and b = 10, we have</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Rank </a:t>
                </a:r>
                <a:r>
                  <a:rPr lang="en-US" dirty="0">
                    <a:latin typeface="Times New Roman" panose="02020603050405020304" pitchFamily="18" charset="0"/>
                    <a:ea typeface="Times New Roman" panose="02020603050405020304" pitchFamily="18" charset="0"/>
                    <a:cs typeface="Gautami" panose="020B0502040204020203" pitchFamily="34" charset="0"/>
                  </a:rPr>
                  <a:t>of A = 2 and Rank 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a:t>
                </a:r>
                <a:r>
                  <a:rPr lang="en-US" dirty="0" smtClean="0"/>
                  <a:t>= 2</a:t>
                </a:r>
              </a:p>
              <a:p>
                <a:r>
                  <a:rPr lang="en-US" dirty="0" err="1"/>
                  <a:t>i.e</a:t>
                </a:r>
                <a:r>
                  <a:rPr lang="en-US" dirty="0"/>
                  <a:t> Rank of A = Rank of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cs typeface="Gautami" panose="020B0502040204020203" pitchFamily="34" charset="0"/>
                          </a:rPr>
                          <m:t>𝐵</m:t>
                        </m:r>
                      </m:e>
                    </m:d>
                  </m:oMath>
                </a14:m>
                <a:r>
                  <a:rPr lang="en-US" dirty="0"/>
                  <a:t> = </a:t>
                </a:r>
                <a:r>
                  <a:rPr lang="en-US" dirty="0" smtClean="0"/>
                  <a:t>2 </a:t>
                </a:r>
                <a:r>
                  <a:rPr lang="en-US" dirty="0"/>
                  <a:t>&lt; n </a:t>
                </a:r>
                <a:r>
                  <a:rPr lang="en-US" dirty="0" err="1"/>
                  <a:t>i.e</a:t>
                </a:r>
                <a:r>
                  <a:rPr lang="en-US" dirty="0"/>
                  <a:t> number of unknowns. </a:t>
                </a:r>
              </a:p>
            </p:txBody>
          </p:sp>
        </mc:Choice>
        <mc:Fallback xmlns="">
          <p:sp>
            <p:nvSpPr>
              <p:cNvPr id="9" name="Rectangle 8"/>
              <p:cNvSpPr>
                <a:spLocks noRot="1" noChangeAspect="1" noMove="1" noResize="1" noEditPoints="1" noAdjustHandles="1" noChangeArrowheads="1" noChangeShapeType="1" noTextEdit="1"/>
              </p:cNvSpPr>
              <p:nvPr/>
            </p:nvSpPr>
            <p:spPr>
              <a:xfrm>
                <a:off x="761999" y="5181600"/>
                <a:ext cx="6819727" cy="974626"/>
              </a:xfrm>
              <a:prstGeom prst="rect">
                <a:avLst/>
              </a:prstGeom>
              <a:blipFill rotWithShape="0">
                <a:blip r:embed="rId5"/>
                <a:stretch>
                  <a:fillRect l="-715" t="-3125" b="-9375"/>
                </a:stretch>
              </a:blipFill>
            </p:spPr>
            <p:txBody>
              <a:bodyPr/>
              <a:lstStyle/>
              <a:p>
                <a:r>
                  <a:rPr lang="en-US">
                    <a:noFill/>
                  </a:rPr>
                  <a:t> </a:t>
                </a:r>
              </a:p>
            </p:txBody>
          </p:sp>
        </mc:Fallback>
      </mc:AlternateContent>
    </p:spTree>
    <p:extLst>
      <p:ext uri="{BB962C8B-B14F-4D97-AF65-F5344CB8AC3E}">
        <p14:creationId xmlns:p14="http://schemas.microsoft.com/office/powerpoint/2010/main" val="25065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127</a:t>
            </a:fld>
            <a:endParaRPr lang="en-US"/>
          </a:p>
        </p:txBody>
      </p:sp>
      <p:sp>
        <p:nvSpPr>
          <p:cNvPr id="3" name="Rectangle 2"/>
          <p:cNvSpPr/>
          <p:nvPr/>
        </p:nvSpPr>
        <p:spPr>
          <a:xfrm>
            <a:off x="533400" y="352881"/>
            <a:ext cx="7772400" cy="1128514"/>
          </a:xfrm>
          <a:prstGeom prst="rect">
            <a:avLst/>
          </a:prstGeom>
        </p:spPr>
        <p:txBody>
          <a:bodyPr wrap="square">
            <a:spAutoFit/>
          </a:bodyPr>
          <a:lstStyle/>
          <a:p>
            <a:pPr marL="630555" marR="0" indent="-630555" algn="just">
              <a:spcBef>
                <a:spcPts val="405"/>
              </a:spcBef>
              <a:spcAft>
                <a:spcPts val="405"/>
              </a:spcAft>
              <a:tabLst>
                <a:tab pos="361950" algn="l"/>
                <a:tab pos="630555" algn="l"/>
                <a:tab pos="11220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So that the given system is consistent and since rank of A=2&lt;n, therefore the </a:t>
            </a:r>
            <a:r>
              <a:rPr lang="en-US" dirty="0" smtClean="0">
                <a:latin typeface="Times New Roman" panose="02020603050405020304" pitchFamily="18" charset="0"/>
                <a:ea typeface="Times New Roman" panose="02020603050405020304" pitchFamily="18" charset="0"/>
                <a:cs typeface="Gautami" panose="020B0502040204020203" pitchFamily="34" charset="0"/>
              </a:rPr>
              <a:t>given</a:t>
            </a:r>
          </a:p>
          <a:p>
            <a:pPr marL="630555" marR="0" indent="-630555" algn="just">
              <a:spcBef>
                <a:spcPts val="405"/>
              </a:spcBef>
              <a:spcAft>
                <a:spcPts val="405"/>
              </a:spcAft>
              <a:tabLst>
                <a:tab pos="361950" algn="l"/>
                <a:tab pos="630555" algn="l"/>
                <a:tab pos="112204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system possesses an infinite number of solutions.</a:t>
            </a:r>
          </a:p>
          <a:p>
            <a:pPr marL="630555" marR="0" indent="-630555" algn="just">
              <a:spcBef>
                <a:spcPts val="405"/>
              </a:spcBef>
              <a:spcAft>
                <a:spcPts val="405"/>
              </a:spcAft>
              <a:tabLst>
                <a:tab pos="361950" algn="l"/>
                <a:tab pos="630555" algn="l"/>
                <a:tab pos="112204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Thus</a:t>
            </a:r>
            <a:r>
              <a:rPr lang="en-US" dirty="0">
                <a:latin typeface="Times New Roman" panose="02020603050405020304" pitchFamily="18" charset="0"/>
                <a:ea typeface="Times New Roman" panose="02020603050405020304" pitchFamily="18" charset="0"/>
                <a:cs typeface="Gautami" panose="020B0502040204020203" pitchFamily="34" charset="0"/>
              </a:rPr>
              <a:t>, in this case, the given system has an infinite number of solutions.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pic>
        <p:nvPicPr>
          <p:cNvPr id="4" name="Picture 3"/>
          <p:cNvPicPr>
            <a:picLocks noChangeAspect="1"/>
          </p:cNvPicPr>
          <p:nvPr/>
        </p:nvPicPr>
        <p:blipFill>
          <a:blip r:embed="rId2"/>
          <a:stretch>
            <a:fillRect/>
          </a:stretch>
        </p:blipFill>
        <p:spPr>
          <a:xfrm>
            <a:off x="304800" y="1676400"/>
            <a:ext cx="7172325" cy="1114425"/>
          </a:xfrm>
          <a:prstGeom prst="rect">
            <a:avLst/>
          </a:prstGeom>
        </p:spPr>
      </p:pic>
      <p:pic>
        <p:nvPicPr>
          <p:cNvPr id="5" name="Picture 4"/>
          <p:cNvPicPr>
            <a:picLocks noChangeAspect="1"/>
          </p:cNvPicPr>
          <p:nvPr/>
        </p:nvPicPr>
        <p:blipFill>
          <a:blip r:embed="rId3"/>
          <a:stretch>
            <a:fillRect/>
          </a:stretch>
        </p:blipFill>
        <p:spPr>
          <a:xfrm>
            <a:off x="457200" y="2895600"/>
            <a:ext cx="5800725" cy="1800225"/>
          </a:xfrm>
          <a:prstGeom prst="rect">
            <a:avLst/>
          </a:prstGeom>
        </p:spPr>
      </p:pic>
      <p:pic>
        <p:nvPicPr>
          <p:cNvPr id="6" name="Picture 5"/>
          <p:cNvPicPr>
            <a:picLocks noChangeAspect="1"/>
          </p:cNvPicPr>
          <p:nvPr/>
        </p:nvPicPr>
        <p:blipFill>
          <a:blip r:embed="rId4"/>
          <a:stretch>
            <a:fillRect/>
          </a:stretch>
        </p:blipFill>
        <p:spPr>
          <a:xfrm>
            <a:off x="533400" y="4895850"/>
            <a:ext cx="6534150" cy="1733550"/>
          </a:xfrm>
          <a:prstGeom prst="rect">
            <a:avLst/>
          </a:prstGeom>
        </p:spPr>
      </p:pic>
    </p:spTree>
    <p:extLst>
      <p:ext uri="{BB962C8B-B14F-4D97-AF65-F5344CB8AC3E}">
        <p14:creationId xmlns:p14="http://schemas.microsoft.com/office/powerpoint/2010/main" val="156597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128</a:t>
            </a:fld>
            <a:endParaRPr lang="en-US"/>
          </a:p>
        </p:txBody>
      </p:sp>
      <p:pic>
        <p:nvPicPr>
          <p:cNvPr id="3" name="Picture 2"/>
          <p:cNvPicPr>
            <a:picLocks noChangeAspect="1"/>
          </p:cNvPicPr>
          <p:nvPr/>
        </p:nvPicPr>
        <p:blipFill>
          <a:blip r:embed="rId2"/>
          <a:stretch>
            <a:fillRect/>
          </a:stretch>
        </p:blipFill>
        <p:spPr>
          <a:xfrm>
            <a:off x="895350" y="304800"/>
            <a:ext cx="6038850" cy="2105025"/>
          </a:xfrm>
          <a:prstGeom prst="rect">
            <a:avLst/>
          </a:prstGeom>
        </p:spPr>
      </p:pic>
      <p:pic>
        <p:nvPicPr>
          <p:cNvPr id="4" name="Picture 3"/>
          <p:cNvPicPr>
            <a:picLocks noChangeAspect="1"/>
          </p:cNvPicPr>
          <p:nvPr/>
        </p:nvPicPr>
        <p:blipFill>
          <a:blip r:embed="rId3"/>
          <a:stretch>
            <a:fillRect/>
          </a:stretch>
        </p:blipFill>
        <p:spPr>
          <a:xfrm>
            <a:off x="1676400" y="2667000"/>
            <a:ext cx="4029075" cy="1714500"/>
          </a:xfrm>
          <a:prstGeom prst="rect">
            <a:avLst/>
          </a:prstGeom>
        </p:spPr>
      </p:pic>
      <p:pic>
        <p:nvPicPr>
          <p:cNvPr id="5" name="Picture 4"/>
          <p:cNvPicPr>
            <a:picLocks noChangeAspect="1"/>
          </p:cNvPicPr>
          <p:nvPr/>
        </p:nvPicPr>
        <p:blipFill>
          <a:blip r:embed="rId4"/>
          <a:stretch>
            <a:fillRect/>
          </a:stretch>
        </p:blipFill>
        <p:spPr>
          <a:xfrm>
            <a:off x="1466850" y="4638675"/>
            <a:ext cx="4095750" cy="1762125"/>
          </a:xfrm>
          <a:prstGeom prst="rect">
            <a:avLst/>
          </a:prstGeom>
        </p:spPr>
      </p:pic>
    </p:spTree>
    <p:extLst>
      <p:ext uri="{BB962C8B-B14F-4D97-AF65-F5344CB8AC3E}">
        <p14:creationId xmlns:p14="http://schemas.microsoft.com/office/powerpoint/2010/main" val="232933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129</a:t>
            </a:fld>
            <a:endParaRPr lang="en-US"/>
          </a:p>
        </p:txBody>
      </p:sp>
      <p:pic>
        <p:nvPicPr>
          <p:cNvPr id="3" name="Picture 2"/>
          <p:cNvPicPr>
            <a:picLocks noChangeAspect="1"/>
          </p:cNvPicPr>
          <p:nvPr/>
        </p:nvPicPr>
        <p:blipFill>
          <a:blip r:embed="rId2"/>
          <a:stretch>
            <a:fillRect/>
          </a:stretch>
        </p:blipFill>
        <p:spPr>
          <a:xfrm>
            <a:off x="1752600" y="304800"/>
            <a:ext cx="3619500" cy="1466850"/>
          </a:xfrm>
          <a:prstGeom prst="rect">
            <a:avLst/>
          </a:prstGeom>
        </p:spPr>
      </p:pic>
      <p:pic>
        <p:nvPicPr>
          <p:cNvPr id="4" name="Picture 3"/>
          <p:cNvPicPr>
            <a:picLocks noChangeAspect="1"/>
          </p:cNvPicPr>
          <p:nvPr/>
        </p:nvPicPr>
        <p:blipFill>
          <a:blip r:embed="rId3"/>
          <a:stretch>
            <a:fillRect/>
          </a:stretch>
        </p:blipFill>
        <p:spPr>
          <a:xfrm>
            <a:off x="762000" y="1828800"/>
            <a:ext cx="7315200" cy="2905125"/>
          </a:xfrm>
          <a:prstGeom prst="rect">
            <a:avLst/>
          </a:prstGeom>
        </p:spPr>
      </p:pic>
      <p:pic>
        <p:nvPicPr>
          <p:cNvPr id="5" name="Picture 4"/>
          <p:cNvPicPr>
            <a:picLocks noChangeAspect="1"/>
          </p:cNvPicPr>
          <p:nvPr/>
        </p:nvPicPr>
        <p:blipFill>
          <a:blip r:embed="rId4"/>
          <a:stretch>
            <a:fillRect/>
          </a:stretch>
        </p:blipFill>
        <p:spPr>
          <a:xfrm>
            <a:off x="609600" y="5162550"/>
            <a:ext cx="6772275" cy="1085850"/>
          </a:xfrm>
          <a:prstGeom prst="rect">
            <a:avLst/>
          </a:prstGeom>
        </p:spPr>
      </p:pic>
    </p:spTree>
    <p:extLst>
      <p:ext uri="{BB962C8B-B14F-4D97-AF65-F5344CB8AC3E}">
        <p14:creationId xmlns:p14="http://schemas.microsoft.com/office/powerpoint/2010/main" val="53365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a:t>
            </a:fld>
            <a:endParaRPr lang="en-US"/>
          </a:p>
        </p:txBody>
      </p:sp>
      <p:sp>
        <p:nvSpPr>
          <p:cNvPr id="3" name="TextBox 2"/>
          <p:cNvSpPr txBox="1"/>
          <p:nvPr/>
        </p:nvSpPr>
        <p:spPr>
          <a:xfrm>
            <a:off x="381000" y="381000"/>
            <a:ext cx="7772400" cy="430887"/>
          </a:xfrm>
          <a:prstGeom prst="rect">
            <a:avLst/>
          </a:prstGeom>
          <a:noFill/>
        </p:spPr>
        <p:txBody>
          <a:bodyPr wrap="square" rtlCol="0">
            <a:spAutoFit/>
          </a:bodyPr>
          <a:lstStyle/>
          <a:p>
            <a:r>
              <a:rPr lang="en-US" sz="2200" dirty="0" smtClean="0">
                <a:solidFill>
                  <a:srgbClr val="FF0000"/>
                </a:solidFill>
              </a:rPr>
              <a:t>3. Find the rank of following matrix by reducing into Echelon form. </a:t>
            </a:r>
            <a:endParaRPr lang="en-US" sz="2200" dirty="0">
              <a:solidFill>
                <a:srgbClr val="FF0000"/>
              </a:solidFill>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330623385"/>
              </p:ext>
            </p:extLst>
          </p:nvPr>
        </p:nvGraphicFramePr>
        <p:xfrm>
          <a:off x="3055938" y="838200"/>
          <a:ext cx="1592262" cy="996894"/>
        </p:xfrm>
        <a:graphic>
          <a:graphicData uri="http://schemas.openxmlformats.org/presentationml/2006/ole">
            <mc:AlternateContent xmlns:mc="http://schemas.openxmlformats.org/markup-compatibility/2006">
              <mc:Choice xmlns:v="urn:schemas-microsoft-com:vml" Requires="v">
                <p:oleObj spid="_x0000_s73751" name="Equation" r:id="rId3" imgW="1460160" imgH="914400" progId="Equation.DSMT4">
                  <p:embed/>
                </p:oleObj>
              </mc:Choice>
              <mc:Fallback>
                <p:oleObj name="Equation" r:id="rId3" imgW="1460160" imgH="914400" progId="Equation.DSMT4">
                  <p:embed/>
                  <p:pic>
                    <p:nvPicPr>
                      <p:cNvPr id="0" name="Object 1"/>
                      <p:cNvPicPr>
                        <a:picLocks noChangeAspect="1" noChangeArrowheads="1"/>
                      </p:cNvPicPr>
                      <p:nvPr/>
                    </p:nvPicPr>
                    <p:blipFill>
                      <a:blip r:embed="rId4"/>
                      <a:srcRect/>
                      <a:stretch>
                        <a:fillRect/>
                      </a:stretch>
                    </p:blipFill>
                    <p:spPr bwMode="auto">
                      <a:xfrm>
                        <a:off x="3055938" y="838200"/>
                        <a:ext cx="1592262" cy="996894"/>
                      </a:xfrm>
                      <a:prstGeom prst="rect">
                        <a:avLst/>
                      </a:prstGeom>
                      <a:noFill/>
                    </p:spPr>
                  </p:pic>
                </p:oleObj>
              </mc:Fallback>
            </mc:AlternateContent>
          </a:graphicData>
        </a:graphic>
      </p:graphicFrame>
      <p:sp>
        <p:nvSpPr>
          <p:cNvPr id="6" name="TextBox 5"/>
          <p:cNvSpPr txBox="1"/>
          <p:nvPr/>
        </p:nvSpPr>
        <p:spPr>
          <a:xfrm>
            <a:off x="381000" y="2145268"/>
            <a:ext cx="533400" cy="369332"/>
          </a:xfrm>
          <a:prstGeom prst="rect">
            <a:avLst/>
          </a:prstGeom>
          <a:noFill/>
        </p:spPr>
        <p:txBody>
          <a:bodyPr wrap="square" rtlCol="0">
            <a:spAutoFit/>
          </a:bodyPr>
          <a:lstStyle/>
          <a:p>
            <a:r>
              <a:rPr lang="en-US" dirty="0" smtClean="0">
                <a:solidFill>
                  <a:srgbClr val="FF0000"/>
                </a:solidFill>
              </a:rPr>
              <a:t>Sol:</a:t>
            </a:r>
            <a:endParaRPr lang="en-US" dirty="0">
              <a:solidFill>
                <a:srgbClr val="FF0000"/>
              </a:solidFill>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4252719535"/>
              </p:ext>
            </p:extLst>
          </p:nvPr>
        </p:nvGraphicFramePr>
        <p:xfrm>
          <a:off x="993380" y="1828800"/>
          <a:ext cx="2683932" cy="1332210"/>
        </p:xfrm>
        <a:graphic>
          <a:graphicData uri="http://schemas.openxmlformats.org/presentationml/2006/ole">
            <mc:AlternateContent xmlns:mc="http://schemas.openxmlformats.org/markup-compatibility/2006">
              <mc:Choice xmlns:v="urn:schemas-microsoft-com:vml" Requires="v">
                <p:oleObj spid="_x0000_s73752" name="Equation" r:id="rId5" imgW="1841400" imgH="914400" progId="Equation.DSMT4">
                  <p:embed/>
                </p:oleObj>
              </mc:Choice>
              <mc:Fallback>
                <p:oleObj name="Equation" r:id="rId5" imgW="1841400" imgH="914400" progId="Equation.DSMT4">
                  <p:embed/>
                  <p:pic>
                    <p:nvPicPr>
                      <p:cNvPr id="0" name=""/>
                      <p:cNvPicPr>
                        <a:picLocks noChangeAspect="1" noChangeArrowheads="1"/>
                      </p:cNvPicPr>
                      <p:nvPr/>
                    </p:nvPicPr>
                    <p:blipFill>
                      <a:blip r:embed="rId6"/>
                      <a:srcRect/>
                      <a:stretch>
                        <a:fillRect/>
                      </a:stretch>
                    </p:blipFill>
                    <p:spPr bwMode="auto">
                      <a:xfrm>
                        <a:off x="993380" y="1828800"/>
                        <a:ext cx="2683932" cy="1332210"/>
                      </a:xfrm>
                      <a:prstGeom prst="rect">
                        <a:avLst/>
                      </a:prstGeom>
                      <a:noFill/>
                    </p:spPr>
                  </p:pic>
                </p:oleObj>
              </mc:Fallback>
            </mc:AlternateContent>
          </a:graphicData>
        </a:graphic>
      </p:graphicFrame>
      <p:sp>
        <p:nvSpPr>
          <p:cNvPr id="8" name="Rectangle 7"/>
          <p:cNvSpPr/>
          <p:nvPr/>
        </p:nvSpPr>
        <p:spPr>
          <a:xfrm>
            <a:off x="4495800" y="1905000"/>
            <a:ext cx="2514600" cy="1179810"/>
          </a:xfrm>
          <a:prstGeom prst="rect">
            <a:avLst/>
          </a:prstGeom>
        </p:spPr>
        <p:txBody>
          <a:bodyPr wrap="square">
            <a:spAutoFit/>
          </a:bodyPr>
          <a:lstStyle/>
          <a:p>
            <a:pPr marL="630555" marR="0" indent="-63055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pPr marL="630555" marR="0" indent="-630555" algn="just">
              <a:spcBef>
                <a:spcPts val="525"/>
              </a:spcBef>
              <a:spcAft>
                <a:spcPts val="525"/>
              </a:spcAft>
              <a:tabLst>
                <a:tab pos="361950" algn="l"/>
                <a:tab pos="630555" algn="l"/>
                <a:tab pos="900430"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pPr marL="630555" marR="0" indent="-630555" algn="just">
              <a:spcBef>
                <a:spcPts val="525"/>
              </a:spcBef>
              <a:spcAft>
                <a:spcPts val="525"/>
              </a:spcAft>
              <a:tabLst>
                <a:tab pos="361950" algn="l"/>
                <a:tab pos="630555" algn="l"/>
                <a:tab pos="900430"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 we have</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951911723"/>
              </p:ext>
            </p:extLst>
          </p:nvPr>
        </p:nvGraphicFramePr>
        <p:xfrm>
          <a:off x="1981200" y="3352801"/>
          <a:ext cx="1688437" cy="1191838"/>
        </p:xfrm>
        <a:graphic>
          <a:graphicData uri="http://schemas.openxmlformats.org/presentationml/2006/ole">
            <mc:AlternateContent xmlns:mc="http://schemas.openxmlformats.org/markup-compatibility/2006">
              <mc:Choice xmlns:v="urn:schemas-microsoft-com:vml" Requires="v">
                <p:oleObj spid="_x0000_s73753" name="Equation" r:id="rId7" imgW="1295400" imgH="914400" progId="Equation.DSMT4">
                  <p:embed/>
                </p:oleObj>
              </mc:Choice>
              <mc:Fallback>
                <p:oleObj name="Equation" r:id="rId7" imgW="1295400" imgH="914400" progId="Equation.DSMT4">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1200" y="3352801"/>
                        <a:ext cx="1688437" cy="1191838"/>
                      </a:xfrm>
                      <a:prstGeom prst="rect">
                        <a:avLst/>
                      </a:prstGeom>
                      <a:noFill/>
                    </p:spPr>
                  </p:pic>
                </p:oleObj>
              </mc:Fallback>
            </mc:AlternateContent>
          </a:graphicData>
        </a:graphic>
      </p:graphicFrame>
      <p:sp>
        <p:nvSpPr>
          <p:cNvPr id="11" name="Rectangle 10"/>
          <p:cNvSpPr/>
          <p:nvPr/>
        </p:nvSpPr>
        <p:spPr>
          <a:xfrm>
            <a:off x="1388448" y="37338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2" name="Rectangle 11"/>
          <p:cNvSpPr/>
          <p:nvPr/>
        </p:nvSpPr>
        <p:spPr>
          <a:xfrm>
            <a:off x="4191000" y="3620869"/>
            <a:ext cx="28956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11R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3" name="Rectangle 12"/>
          <p:cNvSpPr/>
          <p:nvPr/>
        </p:nvSpPr>
        <p:spPr>
          <a:xfrm>
            <a:off x="1371600" y="48884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4" name="Rectangle 6"/>
          <p:cNvSpPr>
            <a:spLocks noChangeArrowheads="1"/>
          </p:cNvSpPr>
          <p:nvPr/>
        </p:nvSpPr>
        <p:spPr bwMode="auto">
          <a:xfrm>
            <a:off x="2286000" y="470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663082324"/>
              </p:ext>
            </p:extLst>
          </p:nvPr>
        </p:nvGraphicFramePr>
        <p:xfrm>
          <a:off x="1981200" y="4705350"/>
          <a:ext cx="1663898" cy="1238250"/>
        </p:xfrm>
        <a:graphic>
          <a:graphicData uri="http://schemas.openxmlformats.org/presentationml/2006/ole">
            <mc:AlternateContent xmlns:mc="http://schemas.openxmlformats.org/markup-compatibility/2006">
              <mc:Choice xmlns:v="urn:schemas-microsoft-com:vml" Requires="v">
                <p:oleObj spid="_x0000_s73754" name="Equation" r:id="rId9" imgW="1231900" imgH="914400" progId="Equation.DSMT4">
                  <p:embed/>
                </p:oleObj>
              </mc:Choice>
              <mc:Fallback>
                <p:oleObj name="Equation" r:id="rId9" imgW="1231900" imgH="9144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4705350"/>
                        <a:ext cx="1663898" cy="1238250"/>
                      </a:xfrm>
                      <a:prstGeom prst="rect">
                        <a:avLst/>
                      </a:prstGeom>
                      <a:noFill/>
                    </p:spPr>
                  </p:pic>
                </p:oleObj>
              </mc:Fallback>
            </mc:AlternateContent>
          </a:graphicData>
        </a:graphic>
      </p:graphicFrame>
      <p:sp>
        <p:nvSpPr>
          <p:cNvPr id="16" name="Rectangle 15"/>
          <p:cNvSpPr/>
          <p:nvPr/>
        </p:nvSpPr>
        <p:spPr>
          <a:xfrm>
            <a:off x="3962400" y="5029200"/>
            <a:ext cx="329128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+ 6R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416922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1" grpId="0"/>
      <p:bldP spid="12" grpId="0"/>
      <p:bldP spid="13" grpId="0"/>
      <p:bldP spid="16"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130</a:t>
            </a:fld>
            <a:endParaRPr lang="en-US"/>
          </a:p>
        </p:txBody>
      </p:sp>
      <p:pic>
        <p:nvPicPr>
          <p:cNvPr id="3" name="Picture 2"/>
          <p:cNvPicPr>
            <a:picLocks noChangeAspect="1"/>
          </p:cNvPicPr>
          <p:nvPr/>
        </p:nvPicPr>
        <p:blipFill>
          <a:blip r:embed="rId2"/>
          <a:stretch>
            <a:fillRect/>
          </a:stretch>
        </p:blipFill>
        <p:spPr>
          <a:xfrm>
            <a:off x="838200" y="381000"/>
            <a:ext cx="6877050" cy="2667000"/>
          </a:xfrm>
          <a:prstGeom prst="rect">
            <a:avLst/>
          </a:prstGeom>
        </p:spPr>
      </p:pic>
      <p:pic>
        <p:nvPicPr>
          <p:cNvPr id="4" name="Picture 3"/>
          <p:cNvPicPr>
            <a:picLocks noChangeAspect="1"/>
          </p:cNvPicPr>
          <p:nvPr/>
        </p:nvPicPr>
        <p:blipFill>
          <a:blip r:embed="rId3"/>
          <a:stretch>
            <a:fillRect/>
          </a:stretch>
        </p:blipFill>
        <p:spPr>
          <a:xfrm>
            <a:off x="762000" y="3352800"/>
            <a:ext cx="7010400" cy="2495550"/>
          </a:xfrm>
          <a:prstGeom prst="rect">
            <a:avLst/>
          </a:prstGeom>
        </p:spPr>
      </p:pic>
    </p:spTree>
    <p:extLst>
      <p:ext uri="{BB962C8B-B14F-4D97-AF65-F5344CB8AC3E}">
        <p14:creationId xmlns:p14="http://schemas.microsoft.com/office/powerpoint/2010/main" val="234069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131</a:t>
            </a:fld>
            <a:endParaRPr lang="en-US"/>
          </a:p>
        </p:txBody>
      </p:sp>
      <p:pic>
        <p:nvPicPr>
          <p:cNvPr id="3" name="Picture 2"/>
          <p:cNvPicPr>
            <a:picLocks noChangeAspect="1"/>
          </p:cNvPicPr>
          <p:nvPr/>
        </p:nvPicPr>
        <p:blipFill>
          <a:blip r:embed="rId2"/>
          <a:stretch>
            <a:fillRect/>
          </a:stretch>
        </p:blipFill>
        <p:spPr>
          <a:xfrm>
            <a:off x="514350" y="371475"/>
            <a:ext cx="7105650" cy="1457325"/>
          </a:xfrm>
          <a:prstGeom prst="rect">
            <a:avLst/>
          </a:prstGeom>
        </p:spPr>
      </p:pic>
      <p:pic>
        <p:nvPicPr>
          <p:cNvPr id="4" name="Picture 3"/>
          <p:cNvPicPr>
            <a:picLocks noChangeAspect="1"/>
          </p:cNvPicPr>
          <p:nvPr/>
        </p:nvPicPr>
        <p:blipFill>
          <a:blip r:embed="rId3"/>
          <a:stretch>
            <a:fillRect/>
          </a:stretch>
        </p:blipFill>
        <p:spPr>
          <a:xfrm>
            <a:off x="685800" y="1828800"/>
            <a:ext cx="5600700" cy="1762125"/>
          </a:xfrm>
          <a:prstGeom prst="rect">
            <a:avLst/>
          </a:prstGeom>
        </p:spPr>
      </p:pic>
      <p:pic>
        <p:nvPicPr>
          <p:cNvPr id="5" name="Picture 4"/>
          <p:cNvPicPr>
            <a:picLocks noChangeAspect="1"/>
          </p:cNvPicPr>
          <p:nvPr/>
        </p:nvPicPr>
        <p:blipFill>
          <a:blip r:embed="rId4"/>
          <a:stretch>
            <a:fillRect/>
          </a:stretch>
        </p:blipFill>
        <p:spPr>
          <a:xfrm>
            <a:off x="762000" y="3876675"/>
            <a:ext cx="6029325" cy="1838325"/>
          </a:xfrm>
          <a:prstGeom prst="rect">
            <a:avLst/>
          </a:prstGeom>
        </p:spPr>
      </p:pic>
    </p:spTree>
    <p:extLst>
      <p:ext uri="{BB962C8B-B14F-4D97-AF65-F5344CB8AC3E}">
        <p14:creationId xmlns:p14="http://schemas.microsoft.com/office/powerpoint/2010/main" val="80366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132</a:t>
            </a:fld>
            <a:endParaRPr lang="en-US"/>
          </a:p>
        </p:txBody>
      </p:sp>
      <p:pic>
        <p:nvPicPr>
          <p:cNvPr id="3" name="Picture 2"/>
          <p:cNvPicPr>
            <a:picLocks noChangeAspect="1"/>
          </p:cNvPicPr>
          <p:nvPr/>
        </p:nvPicPr>
        <p:blipFill>
          <a:blip r:embed="rId2"/>
          <a:stretch>
            <a:fillRect/>
          </a:stretch>
        </p:blipFill>
        <p:spPr>
          <a:xfrm>
            <a:off x="1171575" y="304800"/>
            <a:ext cx="5991225" cy="2057400"/>
          </a:xfrm>
          <a:prstGeom prst="rect">
            <a:avLst/>
          </a:prstGeom>
        </p:spPr>
      </p:pic>
      <p:pic>
        <p:nvPicPr>
          <p:cNvPr id="4" name="Picture 3"/>
          <p:cNvPicPr>
            <a:picLocks noChangeAspect="1"/>
          </p:cNvPicPr>
          <p:nvPr/>
        </p:nvPicPr>
        <p:blipFill>
          <a:blip r:embed="rId3"/>
          <a:stretch>
            <a:fillRect/>
          </a:stretch>
        </p:blipFill>
        <p:spPr>
          <a:xfrm>
            <a:off x="1219200" y="2486025"/>
            <a:ext cx="4143375" cy="1885950"/>
          </a:xfrm>
          <a:prstGeom prst="rect">
            <a:avLst/>
          </a:prstGeom>
        </p:spPr>
      </p:pic>
      <p:pic>
        <p:nvPicPr>
          <p:cNvPr id="5" name="Picture 4"/>
          <p:cNvPicPr>
            <a:picLocks noChangeAspect="1"/>
          </p:cNvPicPr>
          <p:nvPr/>
        </p:nvPicPr>
        <p:blipFill>
          <a:blip r:embed="rId4"/>
          <a:stretch>
            <a:fillRect/>
          </a:stretch>
        </p:blipFill>
        <p:spPr>
          <a:xfrm>
            <a:off x="1143000" y="4543425"/>
            <a:ext cx="4352925" cy="1933575"/>
          </a:xfrm>
          <a:prstGeom prst="rect">
            <a:avLst/>
          </a:prstGeom>
        </p:spPr>
      </p:pic>
    </p:spTree>
    <p:extLst>
      <p:ext uri="{BB962C8B-B14F-4D97-AF65-F5344CB8AC3E}">
        <p14:creationId xmlns:p14="http://schemas.microsoft.com/office/powerpoint/2010/main" val="153609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133</a:t>
            </a:fld>
            <a:endParaRPr lang="en-US"/>
          </a:p>
        </p:txBody>
      </p:sp>
      <p:pic>
        <p:nvPicPr>
          <p:cNvPr id="3" name="Picture 2"/>
          <p:cNvPicPr>
            <a:picLocks noChangeAspect="1"/>
          </p:cNvPicPr>
          <p:nvPr/>
        </p:nvPicPr>
        <p:blipFill>
          <a:blip r:embed="rId2"/>
          <a:stretch>
            <a:fillRect/>
          </a:stretch>
        </p:blipFill>
        <p:spPr>
          <a:xfrm>
            <a:off x="1447800" y="228600"/>
            <a:ext cx="4400550" cy="1619250"/>
          </a:xfrm>
          <a:prstGeom prst="rect">
            <a:avLst/>
          </a:prstGeom>
        </p:spPr>
      </p:pic>
      <p:pic>
        <p:nvPicPr>
          <p:cNvPr id="4" name="Picture 3"/>
          <p:cNvPicPr>
            <a:picLocks noChangeAspect="1"/>
          </p:cNvPicPr>
          <p:nvPr/>
        </p:nvPicPr>
        <p:blipFill>
          <a:blip r:embed="rId3"/>
          <a:stretch>
            <a:fillRect/>
          </a:stretch>
        </p:blipFill>
        <p:spPr>
          <a:xfrm>
            <a:off x="990600" y="1981200"/>
            <a:ext cx="7058025" cy="2562225"/>
          </a:xfrm>
          <a:prstGeom prst="rect">
            <a:avLst/>
          </a:prstGeom>
        </p:spPr>
      </p:pic>
      <p:pic>
        <p:nvPicPr>
          <p:cNvPr id="5" name="Picture 4"/>
          <p:cNvPicPr>
            <a:picLocks noChangeAspect="1"/>
          </p:cNvPicPr>
          <p:nvPr/>
        </p:nvPicPr>
        <p:blipFill>
          <a:blip r:embed="rId4"/>
          <a:stretch>
            <a:fillRect/>
          </a:stretch>
        </p:blipFill>
        <p:spPr>
          <a:xfrm>
            <a:off x="762000" y="4695825"/>
            <a:ext cx="7200900" cy="1933575"/>
          </a:xfrm>
          <a:prstGeom prst="rect">
            <a:avLst/>
          </a:prstGeom>
        </p:spPr>
      </p:pic>
    </p:spTree>
    <p:extLst>
      <p:ext uri="{BB962C8B-B14F-4D97-AF65-F5344CB8AC3E}">
        <p14:creationId xmlns:p14="http://schemas.microsoft.com/office/powerpoint/2010/main" val="317827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134</a:t>
            </a:fld>
            <a:endParaRPr lang="en-US"/>
          </a:p>
        </p:txBody>
      </p:sp>
      <p:pic>
        <p:nvPicPr>
          <p:cNvPr id="3" name="Picture 2"/>
          <p:cNvPicPr>
            <a:picLocks noChangeAspect="1"/>
          </p:cNvPicPr>
          <p:nvPr/>
        </p:nvPicPr>
        <p:blipFill>
          <a:blip r:embed="rId2"/>
          <a:stretch>
            <a:fillRect/>
          </a:stretch>
        </p:blipFill>
        <p:spPr>
          <a:xfrm>
            <a:off x="914400" y="381000"/>
            <a:ext cx="6457950" cy="3333750"/>
          </a:xfrm>
          <a:prstGeom prst="rect">
            <a:avLst/>
          </a:prstGeom>
        </p:spPr>
      </p:pic>
      <p:pic>
        <p:nvPicPr>
          <p:cNvPr id="4" name="Picture 3"/>
          <p:cNvPicPr>
            <a:picLocks noChangeAspect="1"/>
          </p:cNvPicPr>
          <p:nvPr/>
        </p:nvPicPr>
        <p:blipFill>
          <a:blip r:embed="rId3"/>
          <a:stretch>
            <a:fillRect/>
          </a:stretch>
        </p:blipFill>
        <p:spPr>
          <a:xfrm>
            <a:off x="304800" y="3724275"/>
            <a:ext cx="7781925" cy="923925"/>
          </a:xfrm>
          <a:prstGeom prst="rect">
            <a:avLst/>
          </a:prstGeom>
        </p:spPr>
      </p:pic>
      <p:pic>
        <p:nvPicPr>
          <p:cNvPr id="5" name="Picture 4"/>
          <p:cNvPicPr>
            <a:picLocks noChangeAspect="1"/>
          </p:cNvPicPr>
          <p:nvPr/>
        </p:nvPicPr>
        <p:blipFill>
          <a:blip r:embed="rId4"/>
          <a:stretch>
            <a:fillRect/>
          </a:stretch>
        </p:blipFill>
        <p:spPr>
          <a:xfrm>
            <a:off x="371475" y="4800600"/>
            <a:ext cx="6334125" cy="1381125"/>
          </a:xfrm>
          <a:prstGeom prst="rect">
            <a:avLst/>
          </a:prstGeom>
        </p:spPr>
      </p:pic>
    </p:spTree>
    <p:extLst>
      <p:ext uri="{BB962C8B-B14F-4D97-AF65-F5344CB8AC3E}">
        <p14:creationId xmlns:p14="http://schemas.microsoft.com/office/powerpoint/2010/main" val="130206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135</a:t>
            </a:fld>
            <a:endParaRPr lang="en-US"/>
          </a:p>
        </p:txBody>
      </p:sp>
      <p:pic>
        <p:nvPicPr>
          <p:cNvPr id="3" name="Picture 2"/>
          <p:cNvPicPr>
            <a:picLocks noChangeAspect="1"/>
          </p:cNvPicPr>
          <p:nvPr/>
        </p:nvPicPr>
        <p:blipFill>
          <a:blip r:embed="rId2"/>
          <a:stretch>
            <a:fillRect/>
          </a:stretch>
        </p:blipFill>
        <p:spPr>
          <a:xfrm>
            <a:off x="838200" y="457200"/>
            <a:ext cx="6305550" cy="1981200"/>
          </a:xfrm>
          <a:prstGeom prst="rect">
            <a:avLst/>
          </a:prstGeom>
        </p:spPr>
      </p:pic>
      <p:pic>
        <p:nvPicPr>
          <p:cNvPr id="4" name="Picture 3"/>
          <p:cNvPicPr>
            <a:picLocks noChangeAspect="1"/>
          </p:cNvPicPr>
          <p:nvPr/>
        </p:nvPicPr>
        <p:blipFill>
          <a:blip r:embed="rId3"/>
          <a:stretch>
            <a:fillRect/>
          </a:stretch>
        </p:blipFill>
        <p:spPr>
          <a:xfrm>
            <a:off x="1066800" y="2590800"/>
            <a:ext cx="6134100" cy="1495425"/>
          </a:xfrm>
          <a:prstGeom prst="rect">
            <a:avLst/>
          </a:prstGeom>
        </p:spPr>
      </p:pic>
      <p:pic>
        <p:nvPicPr>
          <p:cNvPr id="6" name="Picture 5"/>
          <p:cNvPicPr>
            <a:picLocks noChangeAspect="1"/>
          </p:cNvPicPr>
          <p:nvPr/>
        </p:nvPicPr>
        <p:blipFill>
          <a:blip r:embed="rId4"/>
          <a:stretch>
            <a:fillRect/>
          </a:stretch>
        </p:blipFill>
        <p:spPr>
          <a:xfrm>
            <a:off x="1295400" y="4191000"/>
            <a:ext cx="3914775" cy="1447800"/>
          </a:xfrm>
          <a:prstGeom prst="rect">
            <a:avLst/>
          </a:prstGeom>
        </p:spPr>
      </p:pic>
    </p:spTree>
    <p:extLst>
      <p:ext uri="{BB962C8B-B14F-4D97-AF65-F5344CB8AC3E}">
        <p14:creationId xmlns:p14="http://schemas.microsoft.com/office/powerpoint/2010/main" val="185714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136</a:t>
            </a:fld>
            <a:endParaRPr lang="en-US"/>
          </a:p>
        </p:txBody>
      </p:sp>
      <p:pic>
        <p:nvPicPr>
          <p:cNvPr id="3" name="Picture 2"/>
          <p:cNvPicPr>
            <a:picLocks noChangeAspect="1"/>
          </p:cNvPicPr>
          <p:nvPr/>
        </p:nvPicPr>
        <p:blipFill>
          <a:blip r:embed="rId2"/>
          <a:stretch>
            <a:fillRect/>
          </a:stretch>
        </p:blipFill>
        <p:spPr>
          <a:xfrm>
            <a:off x="1981200" y="419100"/>
            <a:ext cx="3581400" cy="1333500"/>
          </a:xfrm>
          <a:prstGeom prst="rect">
            <a:avLst/>
          </a:prstGeom>
        </p:spPr>
      </p:pic>
      <p:pic>
        <p:nvPicPr>
          <p:cNvPr id="4" name="Picture 3"/>
          <p:cNvPicPr>
            <a:picLocks noChangeAspect="1"/>
          </p:cNvPicPr>
          <p:nvPr/>
        </p:nvPicPr>
        <p:blipFill>
          <a:blip r:embed="rId3"/>
          <a:stretch>
            <a:fillRect/>
          </a:stretch>
        </p:blipFill>
        <p:spPr>
          <a:xfrm>
            <a:off x="533400" y="2057400"/>
            <a:ext cx="7591425" cy="2333625"/>
          </a:xfrm>
          <a:prstGeom prst="rect">
            <a:avLst/>
          </a:prstGeom>
        </p:spPr>
      </p:pic>
    </p:spTree>
    <p:extLst>
      <p:ext uri="{BB962C8B-B14F-4D97-AF65-F5344CB8AC3E}">
        <p14:creationId xmlns:p14="http://schemas.microsoft.com/office/powerpoint/2010/main" val="663713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137</a:t>
            </a:fld>
            <a:endParaRPr lang="en-US"/>
          </a:p>
        </p:txBody>
      </p:sp>
      <p:pic>
        <p:nvPicPr>
          <p:cNvPr id="3" name="Picture 2"/>
          <p:cNvPicPr>
            <a:picLocks noChangeAspect="1"/>
          </p:cNvPicPr>
          <p:nvPr/>
        </p:nvPicPr>
        <p:blipFill>
          <a:blip r:embed="rId2"/>
          <a:stretch>
            <a:fillRect/>
          </a:stretch>
        </p:blipFill>
        <p:spPr>
          <a:xfrm>
            <a:off x="609600" y="304800"/>
            <a:ext cx="6905625" cy="1047750"/>
          </a:xfrm>
          <a:prstGeom prst="rect">
            <a:avLst/>
          </a:prstGeom>
        </p:spPr>
      </p:pic>
      <p:pic>
        <p:nvPicPr>
          <p:cNvPr id="4" name="Picture 3"/>
          <p:cNvPicPr>
            <a:picLocks noChangeAspect="1"/>
          </p:cNvPicPr>
          <p:nvPr/>
        </p:nvPicPr>
        <p:blipFill>
          <a:blip r:embed="rId3"/>
          <a:stretch>
            <a:fillRect/>
          </a:stretch>
        </p:blipFill>
        <p:spPr>
          <a:xfrm>
            <a:off x="685800" y="1676400"/>
            <a:ext cx="5867400" cy="1485900"/>
          </a:xfrm>
          <a:prstGeom prst="rect">
            <a:avLst/>
          </a:prstGeom>
        </p:spPr>
      </p:pic>
      <p:pic>
        <p:nvPicPr>
          <p:cNvPr id="5" name="Picture 4"/>
          <p:cNvPicPr>
            <a:picLocks noChangeAspect="1"/>
          </p:cNvPicPr>
          <p:nvPr/>
        </p:nvPicPr>
        <p:blipFill>
          <a:blip r:embed="rId4"/>
          <a:stretch>
            <a:fillRect/>
          </a:stretch>
        </p:blipFill>
        <p:spPr>
          <a:xfrm>
            <a:off x="685800" y="3438525"/>
            <a:ext cx="5695950" cy="1819275"/>
          </a:xfrm>
          <a:prstGeom prst="rect">
            <a:avLst/>
          </a:prstGeom>
        </p:spPr>
      </p:pic>
    </p:spTree>
    <p:extLst>
      <p:ext uri="{BB962C8B-B14F-4D97-AF65-F5344CB8AC3E}">
        <p14:creationId xmlns:p14="http://schemas.microsoft.com/office/powerpoint/2010/main" val="4135923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138</a:t>
            </a:fld>
            <a:endParaRPr lang="en-US"/>
          </a:p>
        </p:txBody>
      </p:sp>
      <p:pic>
        <p:nvPicPr>
          <p:cNvPr id="3" name="Picture 2"/>
          <p:cNvPicPr>
            <a:picLocks noChangeAspect="1"/>
          </p:cNvPicPr>
          <p:nvPr/>
        </p:nvPicPr>
        <p:blipFill>
          <a:blip r:embed="rId2"/>
          <a:stretch>
            <a:fillRect/>
          </a:stretch>
        </p:blipFill>
        <p:spPr>
          <a:xfrm>
            <a:off x="1066800" y="381000"/>
            <a:ext cx="5800725" cy="1809750"/>
          </a:xfrm>
          <a:prstGeom prst="rect">
            <a:avLst/>
          </a:prstGeom>
        </p:spPr>
      </p:pic>
      <p:pic>
        <p:nvPicPr>
          <p:cNvPr id="4" name="Picture 3"/>
          <p:cNvPicPr>
            <a:picLocks noChangeAspect="1"/>
          </p:cNvPicPr>
          <p:nvPr/>
        </p:nvPicPr>
        <p:blipFill>
          <a:blip r:embed="rId3"/>
          <a:stretch>
            <a:fillRect/>
          </a:stretch>
        </p:blipFill>
        <p:spPr>
          <a:xfrm>
            <a:off x="1371600" y="2438400"/>
            <a:ext cx="3971925" cy="1514475"/>
          </a:xfrm>
          <a:prstGeom prst="rect">
            <a:avLst/>
          </a:prstGeom>
        </p:spPr>
      </p:pic>
      <p:pic>
        <p:nvPicPr>
          <p:cNvPr id="5" name="Picture 4"/>
          <p:cNvPicPr>
            <a:picLocks noChangeAspect="1"/>
          </p:cNvPicPr>
          <p:nvPr/>
        </p:nvPicPr>
        <p:blipFill>
          <a:blip r:embed="rId4"/>
          <a:stretch>
            <a:fillRect/>
          </a:stretch>
        </p:blipFill>
        <p:spPr>
          <a:xfrm>
            <a:off x="838200" y="4095750"/>
            <a:ext cx="3819525" cy="1466850"/>
          </a:xfrm>
          <a:prstGeom prst="rect">
            <a:avLst/>
          </a:prstGeom>
        </p:spPr>
      </p:pic>
    </p:spTree>
    <p:extLst>
      <p:ext uri="{BB962C8B-B14F-4D97-AF65-F5344CB8AC3E}">
        <p14:creationId xmlns:p14="http://schemas.microsoft.com/office/powerpoint/2010/main" val="265105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139</a:t>
            </a:fld>
            <a:endParaRPr lang="en-US"/>
          </a:p>
        </p:txBody>
      </p:sp>
      <p:pic>
        <p:nvPicPr>
          <p:cNvPr id="3" name="Picture 2"/>
          <p:cNvPicPr>
            <a:picLocks noChangeAspect="1"/>
          </p:cNvPicPr>
          <p:nvPr/>
        </p:nvPicPr>
        <p:blipFill>
          <a:blip r:embed="rId2"/>
          <a:stretch>
            <a:fillRect/>
          </a:stretch>
        </p:blipFill>
        <p:spPr>
          <a:xfrm>
            <a:off x="609600" y="228600"/>
            <a:ext cx="7058025" cy="2152650"/>
          </a:xfrm>
          <a:prstGeom prst="rect">
            <a:avLst/>
          </a:prstGeom>
        </p:spPr>
      </p:pic>
      <p:pic>
        <p:nvPicPr>
          <p:cNvPr id="4" name="Picture 3"/>
          <p:cNvPicPr>
            <a:picLocks noChangeAspect="1"/>
          </p:cNvPicPr>
          <p:nvPr/>
        </p:nvPicPr>
        <p:blipFill>
          <a:blip r:embed="rId3"/>
          <a:stretch>
            <a:fillRect/>
          </a:stretch>
        </p:blipFill>
        <p:spPr>
          <a:xfrm>
            <a:off x="333375" y="2362200"/>
            <a:ext cx="7667625" cy="2476500"/>
          </a:xfrm>
          <a:prstGeom prst="rect">
            <a:avLst/>
          </a:prstGeom>
        </p:spPr>
      </p:pic>
      <p:pic>
        <p:nvPicPr>
          <p:cNvPr id="5" name="Picture 4"/>
          <p:cNvPicPr>
            <a:picLocks noChangeAspect="1"/>
          </p:cNvPicPr>
          <p:nvPr/>
        </p:nvPicPr>
        <p:blipFill>
          <a:blip r:embed="rId4"/>
          <a:stretch>
            <a:fillRect/>
          </a:stretch>
        </p:blipFill>
        <p:spPr>
          <a:xfrm>
            <a:off x="1219200" y="4876800"/>
            <a:ext cx="6343650" cy="1819275"/>
          </a:xfrm>
          <a:prstGeom prst="rect">
            <a:avLst/>
          </a:prstGeom>
        </p:spPr>
      </p:pic>
    </p:spTree>
    <p:extLst>
      <p:ext uri="{BB962C8B-B14F-4D97-AF65-F5344CB8AC3E}">
        <p14:creationId xmlns:p14="http://schemas.microsoft.com/office/powerpoint/2010/main" val="71531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a:t>
            </a:fld>
            <a:endParaRPr lang="en-US"/>
          </a:p>
        </p:txBody>
      </p:sp>
      <p:sp>
        <p:nvSpPr>
          <p:cNvPr id="3" name="Rectangle 2"/>
          <p:cNvSpPr/>
          <p:nvPr/>
        </p:nvSpPr>
        <p:spPr>
          <a:xfrm>
            <a:off x="626448" y="4572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2"/>
          <p:cNvSpPr>
            <a:spLocks noChangeArrowheads="1"/>
          </p:cNvSpPr>
          <p:nvPr/>
        </p:nvSpPr>
        <p:spPr bwMode="auto">
          <a:xfrm>
            <a:off x="1143000" y="228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4213452120"/>
              </p:ext>
            </p:extLst>
          </p:nvPr>
        </p:nvGraphicFramePr>
        <p:xfrm>
          <a:off x="1143000" y="228599"/>
          <a:ext cx="1447800" cy="1077433"/>
        </p:xfrm>
        <a:graphic>
          <a:graphicData uri="http://schemas.openxmlformats.org/presentationml/2006/ole">
            <mc:AlternateContent xmlns:mc="http://schemas.openxmlformats.org/markup-compatibility/2006">
              <mc:Choice xmlns:v="urn:schemas-microsoft-com:vml" Requires="v">
                <p:oleObj spid="_x0000_s71713" name="Equation" r:id="rId3" imgW="1231900" imgH="914400" progId="Equation.DSMT4">
                  <p:embed/>
                </p:oleObj>
              </mc:Choice>
              <mc:Fallback>
                <p:oleObj name="Equation" r:id="rId3" imgW="12319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28599"/>
                        <a:ext cx="1447800" cy="1077433"/>
                      </a:xfrm>
                      <a:prstGeom prst="rect">
                        <a:avLst/>
                      </a:prstGeom>
                      <a:noFill/>
                    </p:spPr>
                  </p:pic>
                </p:oleObj>
              </mc:Fallback>
            </mc:AlternateContent>
          </a:graphicData>
        </a:graphic>
      </p:graphicFrame>
      <p:sp>
        <p:nvSpPr>
          <p:cNvPr id="6" name="Rectangle 5"/>
          <p:cNvSpPr/>
          <p:nvPr/>
        </p:nvSpPr>
        <p:spPr>
          <a:xfrm>
            <a:off x="2895601" y="457200"/>
            <a:ext cx="25146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
        <p:nvSpPr>
          <p:cNvPr id="7" name="Rectangle 6"/>
          <p:cNvSpPr/>
          <p:nvPr/>
        </p:nvSpPr>
        <p:spPr>
          <a:xfrm>
            <a:off x="609600" y="1306033"/>
            <a:ext cx="7467600" cy="774571"/>
          </a:xfrm>
          <a:prstGeom prst="rect">
            <a:avLst/>
          </a:prstGeom>
        </p:spPr>
        <p:txBody>
          <a:bodyPr wrap="squar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Hence </a:t>
            </a:r>
            <a:r>
              <a:rPr lang="en-US" dirty="0">
                <a:solidFill>
                  <a:srgbClr val="FF0000"/>
                </a:solidFill>
                <a:latin typeface="Symbol" panose="05050102010706020507" pitchFamily="18" charset="2"/>
                <a:ea typeface="Times New Roman" panose="02020603050405020304" pitchFamily="18" charset="0"/>
                <a:cs typeface="Gautami" panose="020B0502040204020203" pitchFamily="34" charset="0"/>
              </a:rPr>
              <a:t>r</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a:t>
            </a:r>
            <a:r>
              <a:rPr lang="en-US" dirty="0">
                <a:latin typeface="Times New Roman" panose="02020603050405020304" pitchFamily="18" charset="0"/>
                <a:ea typeface="Times New Roman" panose="02020603050405020304" pitchFamily="18" charset="0"/>
                <a:cs typeface="Gautami" panose="020B0502040204020203" pitchFamily="34" charset="0"/>
              </a:rPr>
              <a:t> = the number of non – zero runes of the last equivalent matrix of A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p>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                        = </a:t>
            </a:r>
            <a:r>
              <a:rPr lang="en-US" dirty="0">
                <a:latin typeface="Times New Roman" panose="02020603050405020304" pitchFamily="18" charset="0"/>
                <a:ea typeface="Times New Roman" panose="02020603050405020304" pitchFamily="18" charset="0"/>
                <a:cs typeface="Gautami" panose="020B0502040204020203" pitchFamily="34" charset="0"/>
              </a:rPr>
              <a:t>4</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1" name="Rectangle 10"/>
          <p:cNvSpPr/>
          <p:nvPr/>
        </p:nvSpPr>
        <p:spPr>
          <a:xfrm>
            <a:off x="381000" y="2209801"/>
            <a:ext cx="3581400" cy="769441"/>
          </a:xfrm>
          <a:prstGeom prst="rect">
            <a:avLst/>
          </a:prstGeom>
        </p:spPr>
        <p:txBody>
          <a:bodyPr wrap="square">
            <a:spAutoFit/>
          </a:bodyPr>
          <a:lstStyle/>
          <a:p>
            <a:r>
              <a:rPr lang="en-US" sz="2200"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4. For </a:t>
            </a:r>
            <a:r>
              <a:rPr lang="en-US" sz="220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what value of k the </a:t>
            </a:r>
            <a:r>
              <a:rPr lang="en-US" sz="2200"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a:t>
            </a:r>
          </a:p>
          <a:p>
            <a:r>
              <a:rPr lang="en-US" sz="220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a:t>
            </a:r>
            <a:r>
              <a:rPr lang="en-US" sz="2200"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matrix A </a:t>
            </a:r>
            <a:r>
              <a:rPr lang="en-US" sz="220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a:t>
            </a:r>
            <a:endParaRPr lang="en-US" sz="2200" dirty="0">
              <a:solidFill>
                <a:srgbClr val="FF0000"/>
              </a:solidFill>
            </a:endParaRPr>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2140057206"/>
              </p:ext>
            </p:extLst>
          </p:nvPr>
        </p:nvGraphicFramePr>
        <p:xfrm>
          <a:off x="3657600" y="1903963"/>
          <a:ext cx="1469054" cy="1343135"/>
        </p:xfrm>
        <a:graphic>
          <a:graphicData uri="http://schemas.openxmlformats.org/presentationml/2006/ole">
            <mc:AlternateContent xmlns:mc="http://schemas.openxmlformats.org/markup-compatibility/2006">
              <mc:Choice xmlns:v="urn:schemas-microsoft-com:vml" Requires="v">
                <p:oleObj spid="_x0000_s71714" name="Equation" r:id="rId5" imgW="1003300" imgH="914400" progId="Equation.DSMT4">
                  <p:embed/>
                </p:oleObj>
              </mc:Choice>
              <mc:Fallback>
                <p:oleObj name="Equation" r:id="rId5" imgW="1003300" imgH="91440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1903963"/>
                        <a:ext cx="1469054" cy="1343135"/>
                      </a:xfrm>
                      <a:prstGeom prst="rect">
                        <a:avLst/>
                      </a:prstGeom>
                      <a:noFill/>
                    </p:spPr>
                  </p:pic>
                </p:oleObj>
              </mc:Fallback>
            </mc:AlternateContent>
          </a:graphicData>
        </a:graphic>
      </p:graphicFrame>
      <p:sp>
        <p:nvSpPr>
          <p:cNvPr id="14" name="Rectangle 13"/>
          <p:cNvSpPr/>
          <p:nvPr/>
        </p:nvSpPr>
        <p:spPr>
          <a:xfrm>
            <a:off x="5105400" y="2221468"/>
            <a:ext cx="1807547" cy="430887"/>
          </a:xfrm>
          <a:prstGeom prst="rect">
            <a:avLst/>
          </a:prstGeom>
        </p:spPr>
        <p:txBody>
          <a:bodyPr wrap="square">
            <a:spAutoFit/>
          </a:bodyPr>
          <a:lstStyle/>
          <a:p>
            <a:r>
              <a:rPr lang="en-US" sz="220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has rank 3.</a:t>
            </a:r>
            <a:endParaRPr lang="en-US" sz="2200" dirty="0">
              <a:solidFill>
                <a:srgbClr val="FF0000"/>
              </a:solidFill>
            </a:endParaRPr>
          </a:p>
        </p:txBody>
      </p:sp>
      <p:sp>
        <p:nvSpPr>
          <p:cNvPr id="15" name="TextBox 14"/>
          <p:cNvSpPr txBox="1"/>
          <p:nvPr/>
        </p:nvSpPr>
        <p:spPr>
          <a:xfrm>
            <a:off x="381000" y="3247098"/>
            <a:ext cx="609600" cy="400110"/>
          </a:xfrm>
          <a:prstGeom prst="rect">
            <a:avLst/>
          </a:prstGeom>
          <a:noFill/>
        </p:spPr>
        <p:txBody>
          <a:bodyPr wrap="square" rtlCol="0">
            <a:spAutoFit/>
          </a:bodyPr>
          <a:lstStyle/>
          <a:p>
            <a:r>
              <a:rPr lang="en-US" sz="2000" dirty="0" smtClean="0">
                <a:solidFill>
                  <a:srgbClr val="FF0000"/>
                </a:solidFill>
              </a:rPr>
              <a:t>Sol:</a:t>
            </a:r>
            <a:endParaRPr lang="en-US" dirty="0">
              <a:solidFill>
                <a:srgbClr val="FF0000"/>
              </a:solidFill>
            </a:endParaRPr>
          </a:p>
        </p:txBody>
      </p:sp>
      <p:sp>
        <p:nvSpPr>
          <p:cNvPr id="16" name="Rectangle 15"/>
          <p:cNvSpPr/>
          <p:nvPr/>
        </p:nvSpPr>
        <p:spPr>
          <a:xfrm>
            <a:off x="914400" y="3288268"/>
            <a:ext cx="93660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Let A = </a:t>
            </a:r>
            <a:endParaRPr lang="en-US" dirty="0"/>
          </a:p>
        </p:txBody>
      </p:sp>
      <p:sp>
        <p:nvSpPr>
          <p:cNvPr id="17"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extLst>
              <p:ext uri="{D42A27DB-BD31-4B8C-83A1-F6EECF244321}">
                <p14:modId xmlns:p14="http://schemas.microsoft.com/office/powerpoint/2010/main" val="510474356"/>
              </p:ext>
            </p:extLst>
          </p:nvPr>
        </p:nvGraphicFramePr>
        <p:xfrm>
          <a:off x="1824037" y="3101494"/>
          <a:ext cx="1300163" cy="1188720"/>
        </p:xfrm>
        <a:graphic>
          <a:graphicData uri="http://schemas.openxmlformats.org/presentationml/2006/ole">
            <mc:AlternateContent xmlns:mc="http://schemas.openxmlformats.org/markup-compatibility/2006">
              <mc:Choice xmlns:v="urn:schemas-microsoft-com:vml" Requires="v">
                <p:oleObj spid="_x0000_s71715" name="Equation" r:id="rId7" imgW="1003300" imgH="914400" progId="Equation.DSMT4">
                  <p:embed/>
                </p:oleObj>
              </mc:Choice>
              <mc:Fallback>
                <p:oleObj name="Equation" r:id="rId7" imgW="1003300" imgH="914400"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4037" y="3101494"/>
                        <a:ext cx="1300163" cy="1188720"/>
                      </a:xfrm>
                      <a:prstGeom prst="rect">
                        <a:avLst/>
                      </a:prstGeom>
                      <a:noFill/>
                    </p:spPr>
                  </p:pic>
                </p:oleObj>
              </mc:Fallback>
            </mc:AlternateContent>
          </a:graphicData>
        </a:graphic>
      </p:graphicFrame>
      <p:sp>
        <p:nvSpPr>
          <p:cNvPr id="19" name="Rectangle 18"/>
          <p:cNvSpPr/>
          <p:nvPr/>
        </p:nvSpPr>
        <p:spPr>
          <a:xfrm>
            <a:off x="3429000" y="3468469"/>
            <a:ext cx="2895600"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20" name="Rectangle 19"/>
          <p:cNvSpPr/>
          <p:nvPr/>
        </p:nvSpPr>
        <p:spPr>
          <a:xfrm>
            <a:off x="1295400" y="46598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25" name="Rectangle 20"/>
          <p:cNvSpPr>
            <a:spLocks noChangeArrowheads="1"/>
          </p:cNvSpPr>
          <p:nvPr/>
        </p:nvSpPr>
        <p:spPr bwMode="auto">
          <a:xfrm>
            <a:off x="2124075" y="43553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6" name="Object 25"/>
          <p:cNvGraphicFramePr>
            <a:graphicFrameLocks noChangeAspect="1"/>
          </p:cNvGraphicFramePr>
          <p:nvPr>
            <p:extLst>
              <p:ext uri="{D42A27DB-BD31-4B8C-83A1-F6EECF244321}">
                <p14:modId xmlns:p14="http://schemas.microsoft.com/office/powerpoint/2010/main" val="3578033388"/>
              </p:ext>
            </p:extLst>
          </p:nvPr>
        </p:nvGraphicFramePr>
        <p:xfrm>
          <a:off x="1828800" y="4355375"/>
          <a:ext cx="1414164" cy="1292950"/>
        </p:xfrm>
        <a:graphic>
          <a:graphicData uri="http://schemas.openxmlformats.org/presentationml/2006/ole">
            <mc:AlternateContent xmlns:mc="http://schemas.openxmlformats.org/markup-compatibility/2006">
              <mc:Choice xmlns:v="urn:schemas-microsoft-com:vml" Requires="v">
                <p:oleObj spid="_x0000_s71716" name="Equation" r:id="rId8" imgW="1003300" imgH="914400" progId="Equation.DSMT4">
                  <p:embed/>
                </p:oleObj>
              </mc:Choice>
              <mc:Fallback>
                <p:oleObj name="Equation" r:id="rId8" imgW="1003300" imgH="914400" progId="Equation.DSMT4">
                  <p:embed/>
                  <p:pic>
                    <p:nvPicPr>
                      <p:cNvPr id="0" name="Object 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8800" y="4355375"/>
                        <a:ext cx="1414164" cy="1292950"/>
                      </a:xfrm>
                      <a:prstGeom prst="rect">
                        <a:avLst/>
                      </a:prstGeom>
                      <a:noFill/>
                    </p:spPr>
                  </p:pic>
                </p:oleObj>
              </mc:Fallback>
            </mc:AlternateContent>
          </a:graphicData>
        </a:graphic>
      </p:graphicFrame>
      <p:sp>
        <p:nvSpPr>
          <p:cNvPr id="27" name="Rectangle 26"/>
          <p:cNvSpPr/>
          <p:nvPr/>
        </p:nvSpPr>
        <p:spPr>
          <a:xfrm>
            <a:off x="3886200" y="4419600"/>
            <a:ext cx="2590800" cy="923330"/>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4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kR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9R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129354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1" grpId="0"/>
      <p:bldP spid="14" grpId="0"/>
      <p:bldP spid="15" grpId="0"/>
      <p:bldP spid="16" grpId="0"/>
      <p:bldP spid="19" grpId="0"/>
      <p:bldP spid="20" grpId="0"/>
      <p:bldP spid="27"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140</a:t>
            </a:fld>
            <a:endParaRPr lang="en-US"/>
          </a:p>
        </p:txBody>
      </p:sp>
      <p:pic>
        <p:nvPicPr>
          <p:cNvPr id="3" name="Picture 2"/>
          <p:cNvPicPr>
            <a:picLocks noChangeAspect="1"/>
          </p:cNvPicPr>
          <p:nvPr/>
        </p:nvPicPr>
        <p:blipFill>
          <a:blip r:embed="rId2"/>
          <a:stretch>
            <a:fillRect/>
          </a:stretch>
        </p:blipFill>
        <p:spPr>
          <a:xfrm>
            <a:off x="762000" y="304800"/>
            <a:ext cx="6886575" cy="2895600"/>
          </a:xfrm>
          <a:prstGeom prst="rect">
            <a:avLst/>
          </a:prstGeom>
        </p:spPr>
      </p:pic>
      <p:pic>
        <p:nvPicPr>
          <p:cNvPr id="5" name="Picture 4"/>
          <p:cNvPicPr>
            <a:picLocks noChangeAspect="1"/>
          </p:cNvPicPr>
          <p:nvPr/>
        </p:nvPicPr>
        <p:blipFill>
          <a:blip r:embed="rId3"/>
          <a:stretch>
            <a:fillRect/>
          </a:stretch>
        </p:blipFill>
        <p:spPr>
          <a:xfrm>
            <a:off x="247650" y="3457575"/>
            <a:ext cx="7829550" cy="1038225"/>
          </a:xfrm>
          <a:prstGeom prst="rect">
            <a:avLst/>
          </a:prstGeom>
        </p:spPr>
      </p:pic>
      <p:pic>
        <p:nvPicPr>
          <p:cNvPr id="6" name="Picture 5"/>
          <p:cNvPicPr>
            <a:picLocks noChangeAspect="1"/>
          </p:cNvPicPr>
          <p:nvPr/>
        </p:nvPicPr>
        <p:blipFill>
          <a:blip r:embed="rId4"/>
          <a:stretch>
            <a:fillRect/>
          </a:stretch>
        </p:blipFill>
        <p:spPr>
          <a:xfrm>
            <a:off x="609600" y="4648200"/>
            <a:ext cx="6381750" cy="2000250"/>
          </a:xfrm>
          <a:prstGeom prst="rect">
            <a:avLst/>
          </a:prstGeom>
        </p:spPr>
      </p:pic>
    </p:spTree>
    <p:extLst>
      <p:ext uri="{BB962C8B-B14F-4D97-AF65-F5344CB8AC3E}">
        <p14:creationId xmlns:p14="http://schemas.microsoft.com/office/powerpoint/2010/main" val="146520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141</a:t>
            </a:fld>
            <a:endParaRPr lang="en-US"/>
          </a:p>
        </p:txBody>
      </p:sp>
      <p:pic>
        <p:nvPicPr>
          <p:cNvPr id="3" name="Picture 2"/>
          <p:cNvPicPr>
            <a:picLocks noChangeAspect="1"/>
          </p:cNvPicPr>
          <p:nvPr/>
        </p:nvPicPr>
        <p:blipFill>
          <a:blip r:embed="rId2"/>
          <a:stretch>
            <a:fillRect/>
          </a:stretch>
        </p:blipFill>
        <p:spPr>
          <a:xfrm>
            <a:off x="1066800" y="381000"/>
            <a:ext cx="5876925" cy="2019300"/>
          </a:xfrm>
          <a:prstGeom prst="rect">
            <a:avLst/>
          </a:prstGeom>
        </p:spPr>
      </p:pic>
      <p:pic>
        <p:nvPicPr>
          <p:cNvPr id="4" name="Picture 3"/>
          <p:cNvPicPr>
            <a:picLocks noChangeAspect="1"/>
          </p:cNvPicPr>
          <p:nvPr/>
        </p:nvPicPr>
        <p:blipFill>
          <a:blip r:embed="rId3"/>
          <a:stretch>
            <a:fillRect/>
          </a:stretch>
        </p:blipFill>
        <p:spPr>
          <a:xfrm>
            <a:off x="685800" y="2547937"/>
            <a:ext cx="6267450" cy="1762125"/>
          </a:xfrm>
          <a:prstGeom prst="rect">
            <a:avLst/>
          </a:prstGeom>
        </p:spPr>
      </p:pic>
      <p:pic>
        <p:nvPicPr>
          <p:cNvPr id="5" name="Picture 4"/>
          <p:cNvPicPr>
            <a:picLocks noChangeAspect="1"/>
          </p:cNvPicPr>
          <p:nvPr/>
        </p:nvPicPr>
        <p:blipFill>
          <a:blip r:embed="rId4"/>
          <a:stretch>
            <a:fillRect/>
          </a:stretch>
        </p:blipFill>
        <p:spPr>
          <a:xfrm>
            <a:off x="1066800" y="4572000"/>
            <a:ext cx="3933825" cy="1743075"/>
          </a:xfrm>
          <a:prstGeom prst="rect">
            <a:avLst/>
          </a:prstGeom>
        </p:spPr>
      </p:pic>
    </p:spTree>
    <p:extLst>
      <p:ext uri="{BB962C8B-B14F-4D97-AF65-F5344CB8AC3E}">
        <p14:creationId xmlns:p14="http://schemas.microsoft.com/office/powerpoint/2010/main" val="214123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142</a:t>
            </a:fld>
            <a:endParaRPr lang="en-US"/>
          </a:p>
        </p:txBody>
      </p:sp>
      <p:pic>
        <p:nvPicPr>
          <p:cNvPr id="3" name="Picture 2"/>
          <p:cNvPicPr>
            <a:picLocks noChangeAspect="1"/>
          </p:cNvPicPr>
          <p:nvPr/>
        </p:nvPicPr>
        <p:blipFill>
          <a:blip r:embed="rId2"/>
          <a:stretch>
            <a:fillRect/>
          </a:stretch>
        </p:blipFill>
        <p:spPr>
          <a:xfrm>
            <a:off x="1447800" y="381000"/>
            <a:ext cx="4333875" cy="1619250"/>
          </a:xfrm>
          <a:prstGeom prst="rect">
            <a:avLst/>
          </a:prstGeom>
        </p:spPr>
      </p:pic>
      <p:pic>
        <p:nvPicPr>
          <p:cNvPr id="4" name="Picture 3"/>
          <p:cNvPicPr>
            <a:picLocks noChangeAspect="1"/>
          </p:cNvPicPr>
          <p:nvPr/>
        </p:nvPicPr>
        <p:blipFill>
          <a:blip r:embed="rId3"/>
          <a:stretch>
            <a:fillRect/>
          </a:stretch>
        </p:blipFill>
        <p:spPr>
          <a:xfrm>
            <a:off x="1524000" y="2362200"/>
            <a:ext cx="4076700" cy="1400175"/>
          </a:xfrm>
          <a:prstGeom prst="rect">
            <a:avLst/>
          </a:prstGeom>
        </p:spPr>
      </p:pic>
      <p:pic>
        <p:nvPicPr>
          <p:cNvPr id="5" name="Picture 4"/>
          <p:cNvPicPr>
            <a:picLocks noChangeAspect="1"/>
          </p:cNvPicPr>
          <p:nvPr/>
        </p:nvPicPr>
        <p:blipFill>
          <a:blip r:embed="rId4"/>
          <a:stretch>
            <a:fillRect/>
          </a:stretch>
        </p:blipFill>
        <p:spPr>
          <a:xfrm>
            <a:off x="1143000" y="4191000"/>
            <a:ext cx="3714750" cy="1628775"/>
          </a:xfrm>
          <a:prstGeom prst="rect">
            <a:avLst/>
          </a:prstGeom>
        </p:spPr>
      </p:pic>
    </p:spTree>
    <p:extLst>
      <p:ext uri="{BB962C8B-B14F-4D97-AF65-F5344CB8AC3E}">
        <p14:creationId xmlns:p14="http://schemas.microsoft.com/office/powerpoint/2010/main" val="32898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143</a:t>
            </a:fld>
            <a:endParaRPr lang="en-US"/>
          </a:p>
        </p:txBody>
      </p:sp>
      <p:pic>
        <p:nvPicPr>
          <p:cNvPr id="3" name="Picture 2"/>
          <p:cNvPicPr>
            <a:picLocks noChangeAspect="1"/>
          </p:cNvPicPr>
          <p:nvPr/>
        </p:nvPicPr>
        <p:blipFill>
          <a:blip r:embed="rId2"/>
          <a:stretch>
            <a:fillRect/>
          </a:stretch>
        </p:blipFill>
        <p:spPr>
          <a:xfrm>
            <a:off x="361950" y="381000"/>
            <a:ext cx="7410450" cy="2667000"/>
          </a:xfrm>
          <a:prstGeom prst="rect">
            <a:avLst/>
          </a:prstGeom>
        </p:spPr>
      </p:pic>
      <p:pic>
        <p:nvPicPr>
          <p:cNvPr id="4" name="Picture 3"/>
          <p:cNvPicPr>
            <a:picLocks noChangeAspect="1"/>
          </p:cNvPicPr>
          <p:nvPr/>
        </p:nvPicPr>
        <p:blipFill>
          <a:blip r:embed="rId3"/>
          <a:stretch>
            <a:fillRect/>
          </a:stretch>
        </p:blipFill>
        <p:spPr>
          <a:xfrm>
            <a:off x="457200" y="3190875"/>
            <a:ext cx="7248525" cy="2295525"/>
          </a:xfrm>
          <a:prstGeom prst="rect">
            <a:avLst/>
          </a:prstGeom>
        </p:spPr>
      </p:pic>
    </p:spTree>
    <p:extLst>
      <p:ext uri="{BB962C8B-B14F-4D97-AF65-F5344CB8AC3E}">
        <p14:creationId xmlns:p14="http://schemas.microsoft.com/office/powerpoint/2010/main" val="72986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144</a:t>
            </a:fld>
            <a:endParaRPr lang="en-US"/>
          </a:p>
        </p:txBody>
      </p:sp>
      <p:pic>
        <p:nvPicPr>
          <p:cNvPr id="3" name="Picture 2"/>
          <p:cNvPicPr>
            <a:picLocks noChangeAspect="1"/>
          </p:cNvPicPr>
          <p:nvPr/>
        </p:nvPicPr>
        <p:blipFill>
          <a:blip r:embed="rId2"/>
          <a:stretch>
            <a:fillRect/>
          </a:stretch>
        </p:blipFill>
        <p:spPr>
          <a:xfrm>
            <a:off x="228600" y="304800"/>
            <a:ext cx="7267575" cy="3248025"/>
          </a:xfrm>
          <a:prstGeom prst="rect">
            <a:avLst/>
          </a:prstGeom>
        </p:spPr>
      </p:pic>
      <p:pic>
        <p:nvPicPr>
          <p:cNvPr id="4" name="Picture 3"/>
          <p:cNvPicPr>
            <a:picLocks noChangeAspect="1"/>
          </p:cNvPicPr>
          <p:nvPr/>
        </p:nvPicPr>
        <p:blipFill>
          <a:blip r:embed="rId3"/>
          <a:stretch>
            <a:fillRect/>
          </a:stretch>
        </p:blipFill>
        <p:spPr>
          <a:xfrm>
            <a:off x="238125" y="3733800"/>
            <a:ext cx="7305675" cy="1133475"/>
          </a:xfrm>
          <a:prstGeom prst="rect">
            <a:avLst/>
          </a:prstGeom>
        </p:spPr>
      </p:pic>
      <p:pic>
        <p:nvPicPr>
          <p:cNvPr id="5" name="Picture 4"/>
          <p:cNvPicPr>
            <a:picLocks noChangeAspect="1"/>
          </p:cNvPicPr>
          <p:nvPr/>
        </p:nvPicPr>
        <p:blipFill>
          <a:blip r:embed="rId4"/>
          <a:stretch>
            <a:fillRect/>
          </a:stretch>
        </p:blipFill>
        <p:spPr>
          <a:xfrm>
            <a:off x="457200" y="5105400"/>
            <a:ext cx="6753225" cy="1600200"/>
          </a:xfrm>
          <a:prstGeom prst="rect">
            <a:avLst/>
          </a:prstGeom>
        </p:spPr>
      </p:pic>
    </p:spTree>
    <p:extLst>
      <p:ext uri="{BB962C8B-B14F-4D97-AF65-F5344CB8AC3E}">
        <p14:creationId xmlns:p14="http://schemas.microsoft.com/office/powerpoint/2010/main" val="229325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145</a:t>
            </a:fld>
            <a:endParaRPr lang="en-US"/>
          </a:p>
        </p:txBody>
      </p:sp>
      <p:pic>
        <p:nvPicPr>
          <p:cNvPr id="3" name="Picture 2"/>
          <p:cNvPicPr>
            <a:picLocks noChangeAspect="1"/>
          </p:cNvPicPr>
          <p:nvPr/>
        </p:nvPicPr>
        <p:blipFill>
          <a:blip r:embed="rId2"/>
          <a:stretch>
            <a:fillRect/>
          </a:stretch>
        </p:blipFill>
        <p:spPr>
          <a:xfrm>
            <a:off x="1371600" y="381000"/>
            <a:ext cx="5610225" cy="2143125"/>
          </a:xfrm>
          <a:prstGeom prst="rect">
            <a:avLst/>
          </a:prstGeom>
        </p:spPr>
      </p:pic>
      <p:pic>
        <p:nvPicPr>
          <p:cNvPr id="4" name="Picture 3"/>
          <p:cNvPicPr>
            <a:picLocks noChangeAspect="1"/>
          </p:cNvPicPr>
          <p:nvPr/>
        </p:nvPicPr>
        <p:blipFill>
          <a:blip r:embed="rId3"/>
          <a:stretch>
            <a:fillRect/>
          </a:stretch>
        </p:blipFill>
        <p:spPr>
          <a:xfrm>
            <a:off x="1143000" y="2714625"/>
            <a:ext cx="6324600" cy="1857375"/>
          </a:xfrm>
          <a:prstGeom prst="rect">
            <a:avLst/>
          </a:prstGeom>
        </p:spPr>
      </p:pic>
      <p:pic>
        <p:nvPicPr>
          <p:cNvPr id="5" name="Picture 4"/>
          <p:cNvPicPr>
            <a:picLocks noChangeAspect="1"/>
          </p:cNvPicPr>
          <p:nvPr/>
        </p:nvPicPr>
        <p:blipFill>
          <a:blip r:embed="rId4"/>
          <a:stretch>
            <a:fillRect/>
          </a:stretch>
        </p:blipFill>
        <p:spPr>
          <a:xfrm>
            <a:off x="1905000" y="4695825"/>
            <a:ext cx="4733925" cy="1628775"/>
          </a:xfrm>
          <a:prstGeom prst="rect">
            <a:avLst/>
          </a:prstGeom>
        </p:spPr>
      </p:pic>
    </p:spTree>
    <p:extLst>
      <p:ext uri="{BB962C8B-B14F-4D97-AF65-F5344CB8AC3E}">
        <p14:creationId xmlns:p14="http://schemas.microsoft.com/office/powerpoint/2010/main" val="295435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146</a:t>
            </a:fld>
            <a:endParaRPr lang="en-US"/>
          </a:p>
        </p:txBody>
      </p:sp>
      <p:pic>
        <p:nvPicPr>
          <p:cNvPr id="3" name="Picture 2"/>
          <p:cNvPicPr>
            <a:picLocks noChangeAspect="1"/>
          </p:cNvPicPr>
          <p:nvPr/>
        </p:nvPicPr>
        <p:blipFill>
          <a:blip r:embed="rId2"/>
          <a:stretch>
            <a:fillRect/>
          </a:stretch>
        </p:blipFill>
        <p:spPr>
          <a:xfrm>
            <a:off x="1447800" y="381000"/>
            <a:ext cx="4371975" cy="1676400"/>
          </a:xfrm>
          <a:prstGeom prst="rect">
            <a:avLst/>
          </a:prstGeom>
        </p:spPr>
      </p:pic>
      <p:pic>
        <p:nvPicPr>
          <p:cNvPr id="4" name="Picture 3"/>
          <p:cNvPicPr>
            <a:picLocks noChangeAspect="1"/>
          </p:cNvPicPr>
          <p:nvPr/>
        </p:nvPicPr>
        <p:blipFill>
          <a:blip r:embed="rId3"/>
          <a:stretch>
            <a:fillRect/>
          </a:stretch>
        </p:blipFill>
        <p:spPr>
          <a:xfrm>
            <a:off x="228600" y="2209800"/>
            <a:ext cx="7848600" cy="1695450"/>
          </a:xfrm>
          <a:prstGeom prst="rect">
            <a:avLst/>
          </a:prstGeom>
        </p:spPr>
      </p:pic>
    </p:spTree>
    <p:extLst>
      <p:ext uri="{BB962C8B-B14F-4D97-AF65-F5344CB8AC3E}">
        <p14:creationId xmlns:p14="http://schemas.microsoft.com/office/powerpoint/2010/main" val="379303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147</a:t>
            </a:fld>
            <a:endParaRPr lang="en-US"/>
          </a:p>
        </p:txBody>
      </p:sp>
      <p:pic>
        <p:nvPicPr>
          <p:cNvPr id="4" name="Picture 3"/>
          <p:cNvPicPr>
            <a:picLocks noChangeAspect="1"/>
          </p:cNvPicPr>
          <p:nvPr/>
        </p:nvPicPr>
        <p:blipFill>
          <a:blip r:embed="rId2"/>
          <a:stretch>
            <a:fillRect/>
          </a:stretch>
        </p:blipFill>
        <p:spPr>
          <a:xfrm>
            <a:off x="685800" y="457200"/>
            <a:ext cx="7296150" cy="1485900"/>
          </a:xfrm>
          <a:prstGeom prst="rect">
            <a:avLst/>
          </a:prstGeom>
        </p:spPr>
      </p:pic>
      <p:pic>
        <p:nvPicPr>
          <p:cNvPr id="5" name="Picture 4"/>
          <p:cNvPicPr>
            <a:picLocks noChangeAspect="1"/>
          </p:cNvPicPr>
          <p:nvPr/>
        </p:nvPicPr>
        <p:blipFill>
          <a:blip r:embed="rId3"/>
          <a:stretch>
            <a:fillRect/>
          </a:stretch>
        </p:blipFill>
        <p:spPr>
          <a:xfrm>
            <a:off x="1066800" y="2133600"/>
            <a:ext cx="5819775" cy="1847850"/>
          </a:xfrm>
          <a:prstGeom prst="rect">
            <a:avLst/>
          </a:prstGeom>
        </p:spPr>
      </p:pic>
      <p:pic>
        <p:nvPicPr>
          <p:cNvPr id="6" name="Picture 5"/>
          <p:cNvPicPr>
            <a:picLocks noChangeAspect="1"/>
          </p:cNvPicPr>
          <p:nvPr/>
        </p:nvPicPr>
        <p:blipFill>
          <a:blip r:embed="rId4"/>
          <a:stretch>
            <a:fillRect/>
          </a:stretch>
        </p:blipFill>
        <p:spPr>
          <a:xfrm>
            <a:off x="762000" y="4191000"/>
            <a:ext cx="6496050" cy="2076450"/>
          </a:xfrm>
          <a:prstGeom prst="rect">
            <a:avLst/>
          </a:prstGeom>
        </p:spPr>
      </p:pic>
    </p:spTree>
    <p:extLst>
      <p:ext uri="{BB962C8B-B14F-4D97-AF65-F5344CB8AC3E}">
        <p14:creationId xmlns:p14="http://schemas.microsoft.com/office/powerpoint/2010/main" val="7722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148</a:t>
            </a:fld>
            <a:endParaRPr lang="en-US"/>
          </a:p>
        </p:txBody>
      </p:sp>
      <p:pic>
        <p:nvPicPr>
          <p:cNvPr id="3" name="Picture 2"/>
          <p:cNvPicPr>
            <a:picLocks noChangeAspect="1"/>
          </p:cNvPicPr>
          <p:nvPr/>
        </p:nvPicPr>
        <p:blipFill>
          <a:blip r:embed="rId2"/>
          <a:stretch>
            <a:fillRect/>
          </a:stretch>
        </p:blipFill>
        <p:spPr>
          <a:xfrm>
            <a:off x="685800" y="533400"/>
            <a:ext cx="6372225" cy="1885950"/>
          </a:xfrm>
          <a:prstGeom prst="rect">
            <a:avLst/>
          </a:prstGeom>
        </p:spPr>
      </p:pic>
      <p:pic>
        <p:nvPicPr>
          <p:cNvPr id="4" name="Picture 3"/>
          <p:cNvPicPr>
            <a:picLocks noChangeAspect="1"/>
          </p:cNvPicPr>
          <p:nvPr/>
        </p:nvPicPr>
        <p:blipFill>
          <a:blip r:embed="rId3"/>
          <a:stretch>
            <a:fillRect/>
          </a:stretch>
        </p:blipFill>
        <p:spPr>
          <a:xfrm>
            <a:off x="1295400" y="2438400"/>
            <a:ext cx="4152900" cy="1981200"/>
          </a:xfrm>
          <a:prstGeom prst="rect">
            <a:avLst/>
          </a:prstGeom>
        </p:spPr>
      </p:pic>
      <p:pic>
        <p:nvPicPr>
          <p:cNvPr id="5" name="Picture 4"/>
          <p:cNvPicPr>
            <a:picLocks noChangeAspect="1"/>
          </p:cNvPicPr>
          <p:nvPr/>
        </p:nvPicPr>
        <p:blipFill>
          <a:blip r:embed="rId4"/>
          <a:stretch>
            <a:fillRect/>
          </a:stretch>
        </p:blipFill>
        <p:spPr>
          <a:xfrm>
            <a:off x="1219200" y="4667250"/>
            <a:ext cx="4029075" cy="1733550"/>
          </a:xfrm>
          <a:prstGeom prst="rect">
            <a:avLst/>
          </a:prstGeom>
        </p:spPr>
      </p:pic>
    </p:spTree>
    <p:extLst>
      <p:ext uri="{BB962C8B-B14F-4D97-AF65-F5344CB8AC3E}">
        <p14:creationId xmlns:p14="http://schemas.microsoft.com/office/powerpoint/2010/main" val="302107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Text Placeholder 5"/>
          <p:cNvSpPr>
            <a:spLocks noGrp="1"/>
          </p:cNvSpPr>
          <p:nvPr>
            <p:ph type="body" idx="1"/>
          </p:nvPr>
        </p:nvSpPr>
        <p:spPr>
          <a:xfrm>
            <a:off x="1552575" y="4860822"/>
            <a:ext cx="5410200" cy="1387577"/>
          </a:xfrm>
        </p:spPr>
        <p:txBody>
          <a:bodyPr>
            <a:normAutofit fontScale="92500" lnSpcReduction="20000"/>
          </a:bodyPr>
          <a:lstStyle/>
          <a:p>
            <a:r>
              <a:rPr lang="en-US" dirty="0" smtClean="0">
                <a:solidFill>
                  <a:srgbClr val="002060"/>
                </a:solidFill>
              </a:rPr>
              <a:t>PREPARED</a:t>
            </a:r>
          </a:p>
          <a:p>
            <a:r>
              <a:rPr lang="en-US" dirty="0" smtClean="0">
                <a:solidFill>
                  <a:srgbClr val="002060"/>
                </a:solidFill>
              </a:rPr>
              <a:t> BY </a:t>
            </a:r>
          </a:p>
          <a:p>
            <a:r>
              <a:rPr lang="en-US" dirty="0" smtClean="0">
                <a:solidFill>
                  <a:srgbClr val="002060"/>
                </a:solidFill>
              </a:rPr>
              <a:t>DR.V.SUBBAREDDY (H.O.D)</a:t>
            </a:r>
          </a:p>
          <a:p>
            <a:r>
              <a:rPr lang="en-US" dirty="0" smtClean="0">
                <a:solidFill>
                  <a:srgbClr val="002060"/>
                </a:solidFill>
              </a:rPr>
              <a:t>SRI HARI DEGREE COLLEGE,KADAPA</a:t>
            </a:r>
            <a:endParaRPr lang="en-US" dirty="0">
              <a:solidFill>
                <a:srgbClr val="002060"/>
              </a:solidFill>
            </a:endParaRPr>
          </a:p>
        </p:txBody>
      </p:sp>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149</a:t>
            </a:fld>
            <a:endParaRPr lang="en-US"/>
          </a:p>
        </p:txBody>
      </p:sp>
      <p:pic>
        <p:nvPicPr>
          <p:cNvPr id="3" name="Picture 2"/>
          <p:cNvPicPr>
            <a:picLocks noChangeAspect="1"/>
          </p:cNvPicPr>
          <p:nvPr/>
        </p:nvPicPr>
        <p:blipFill>
          <a:blip r:embed="rId3"/>
          <a:stretch>
            <a:fillRect/>
          </a:stretch>
        </p:blipFill>
        <p:spPr>
          <a:xfrm>
            <a:off x="1676400" y="381000"/>
            <a:ext cx="4524375" cy="1704975"/>
          </a:xfrm>
          <a:prstGeom prst="rect">
            <a:avLst/>
          </a:prstGeom>
        </p:spPr>
      </p:pic>
      <p:pic>
        <p:nvPicPr>
          <p:cNvPr id="5" name="Picture 4"/>
          <p:cNvPicPr>
            <a:picLocks noChangeAspect="1"/>
          </p:cNvPicPr>
          <p:nvPr/>
        </p:nvPicPr>
        <p:blipFill>
          <a:blip r:embed="rId4"/>
          <a:stretch>
            <a:fillRect/>
          </a:stretch>
        </p:blipFill>
        <p:spPr>
          <a:xfrm>
            <a:off x="457200" y="2419350"/>
            <a:ext cx="7600950" cy="2457450"/>
          </a:xfrm>
          <a:prstGeom prst="rect">
            <a:avLst/>
          </a:prstGeom>
        </p:spPr>
      </p:pic>
    </p:spTree>
    <p:extLst>
      <p:ext uri="{BB962C8B-B14F-4D97-AF65-F5344CB8AC3E}">
        <p14:creationId xmlns:p14="http://schemas.microsoft.com/office/powerpoint/2010/main" val="83308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15</a:t>
            </a:fld>
            <a:endParaRPr lang="en-US"/>
          </a:p>
        </p:txBody>
      </p:sp>
      <p:sp>
        <p:nvSpPr>
          <p:cNvPr id="3" name="Rectangle 2"/>
          <p:cNvSpPr/>
          <p:nvPr/>
        </p:nvSpPr>
        <p:spPr>
          <a:xfrm>
            <a:off x="381000" y="3926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2"/>
          <p:cNvSpPr>
            <a:spLocks noChangeArrowheads="1"/>
          </p:cNvSpPr>
          <p:nvPr/>
        </p:nvSpPr>
        <p:spPr bwMode="auto">
          <a:xfrm>
            <a:off x="12192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505776552"/>
              </p:ext>
            </p:extLst>
          </p:nvPr>
        </p:nvGraphicFramePr>
        <p:xfrm>
          <a:off x="990600" y="152399"/>
          <a:ext cx="1981200" cy="1348903"/>
        </p:xfrm>
        <a:graphic>
          <a:graphicData uri="http://schemas.openxmlformats.org/presentationml/2006/ole">
            <mc:AlternateContent xmlns:mc="http://schemas.openxmlformats.org/markup-compatibility/2006">
              <mc:Choice xmlns:v="urn:schemas-microsoft-com:vml" Requires="v">
                <p:oleObj spid="_x0000_s66330" name="Equation" r:id="rId3" imgW="1346200" imgH="914400" progId="Equation.DSMT4">
                  <p:embed/>
                </p:oleObj>
              </mc:Choice>
              <mc:Fallback>
                <p:oleObj name="Equation" r:id="rId3" imgW="13462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52399"/>
                        <a:ext cx="1981200" cy="1348903"/>
                      </a:xfrm>
                      <a:prstGeom prst="rect">
                        <a:avLst/>
                      </a:prstGeom>
                      <a:noFill/>
                    </p:spPr>
                  </p:pic>
                </p:oleObj>
              </mc:Fallback>
            </mc:AlternateContent>
          </a:graphicData>
        </a:graphic>
      </p:graphicFrame>
      <p:sp>
        <p:nvSpPr>
          <p:cNvPr id="8" name="Rectangle 7"/>
          <p:cNvSpPr/>
          <p:nvPr/>
        </p:nvSpPr>
        <p:spPr>
          <a:xfrm>
            <a:off x="533400" y="1524001"/>
            <a:ext cx="63246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Since the given matrix is of rank 3, then it’s 4-rowed miner is zero</a:t>
            </a:r>
            <a:r>
              <a:rPr lang="en-US" dirty="0" smtClean="0">
                <a:latin typeface="Times New Roman" panose="02020603050405020304" pitchFamily="18" charset="0"/>
                <a:ea typeface="Times New Roman" panose="02020603050405020304" pitchFamily="18" charset="0"/>
                <a:cs typeface="Gautami" panose="020B0502040204020203" pitchFamily="34" charset="0"/>
              </a:rPr>
              <a:t>. i.e. </a:t>
            </a:r>
            <a:r>
              <a:rPr lang="en-US" dirty="0" err="1" smtClean="0">
                <a:latin typeface="Times New Roman" panose="02020603050405020304" pitchFamily="18" charset="0"/>
                <a:ea typeface="Times New Roman" panose="02020603050405020304" pitchFamily="18" charset="0"/>
                <a:cs typeface="Gautami" panose="020B0502040204020203" pitchFamily="34" charset="0"/>
              </a:rPr>
              <a:t>det</a:t>
            </a:r>
            <a:r>
              <a:rPr lang="en-US" dirty="0" smtClean="0">
                <a:latin typeface="Times New Roman" panose="02020603050405020304" pitchFamily="18" charset="0"/>
                <a:ea typeface="Times New Roman" panose="02020603050405020304" pitchFamily="18" charset="0"/>
                <a:cs typeface="Gautami" panose="020B0502040204020203" pitchFamily="34" charset="0"/>
              </a:rPr>
              <a:t> A=0.</a:t>
            </a:r>
            <a:endParaRPr lang="en-US" dirty="0"/>
          </a:p>
        </p:txBody>
      </p:sp>
      <p:sp>
        <p:nvSpPr>
          <p:cNvPr id="12" name="Rectangle 8"/>
          <p:cNvSpPr>
            <a:spLocks noChangeArrowheads="1"/>
          </p:cNvSpPr>
          <p:nvPr/>
        </p:nvSpPr>
        <p:spPr bwMode="auto">
          <a:xfrm>
            <a:off x="1412082" y="2245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2024795269"/>
              </p:ext>
            </p:extLst>
          </p:nvPr>
        </p:nvGraphicFramePr>
        <p:xfrm>
          <a:off x="1298574" y="2246312"/>
          <a:ext cx="2105381" cy="1295619"/>
        </p:xfrm>
        <a:graphic>
          <a:graphicData uri="http://schemas.openxmlformats.org/presentationml/2006/ole">
            <mc:AlternateContent xmlns:mc="http://schemas.openxmlformats.org/markup-compatibility/2006">
              <mc:Choice xmlns:v="urn:schemas-microsoft-com:vml" Requires="v">
                <p:oleObj spid="_x0000_s66331" name="Equation" r:id="rId5" imgW="1485720" imgH="914400" progId="Equation.DSMT4">
                  <p:embed/>
                </p:oleObj>
              </mc:Choice>
              <mc:Fallback>
                <p:oleObj name="Equation" r:id="rId5" imgW="1485720" imgH="914400" progId="Equation.DSMT4">
                  <p:embed/>
                  <p:pic>
                    <p:nvPicPr>
                      <p:cNvPr id="0" name="Object 7"/>
                      <p:cNvPicPr>
                        <a:picLocks noChangeAspect="1" noChangeArrowheads="1"/>
                      </p:cNvPicPr>
                      <p:nvPr/>
                    </p:nvPicPr>
                    <p:blipFill>
                      <a:blip r:embed="rId6"/>
                      <a:srcRect/>
                      <a:stretch>
                        <a:fillRect/>
                      </a:stretch>
                    </p:blipFill>
                    <p:spPr bwMode="auto">
                      <a:xfrm>
                        <a:off x="1298574" y="2246312"/>
                        <a:ext cx="2105381" cy="1295619"/>
                      </a:xfrm>
                      <a:prstGeom prst="rect">
                        <a:avLst/>
                      </a:prstGeom>
                      <a:noFill/>
                    </p:spPr>
                  </p:pic>
                </p:oleObj>
              </mc:Fallback>
            </mc:AlternateContent>
          </a:graphicData>
        </a:graphic>
      </p:graphicFrame>
      <p:sp>
        <p:nvSpPr>
          <p:cNvPr id="14" name="Rectangle 13"/>
          <p:cNvSpPr/>
          <p:nvPr/>
        </p:nvSpPr>
        <p:spPr>
          <a:xfrm>
            <a:off x="3684134" y="2678668"/>
            <a:ext cx="264046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Expanding by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5" name="Rectangle 10"/>
          <p:cNvSpPr>
            <a:spLocks noChangeArrowheads="1"/>
          </p:cNvSpPr>
          <p:nvPr/>
        </p:nvSpPr>
        <p:spPr bwMode="auto">
          <a:xfrm>
            <a:off x="1828800" y="390644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ject 15"/>
          <p:cNvGraphicFramePr>
            <a:graphicFrameLocks noChangeAspect="1"/>
          </p:cNvGraphicFramePr>
          <p:nvPr>
            <p:extLst>
              <p:ext uri="{D42A27DB-BD31-4B8C-83A1-F6EECF244321}">
                <p14:modId xmlns:p14="http://schemas.microsoft.com/office/powerpoint/2010/main" val="2804302915"/>
              </p:ext>
            </p:extLst>
          </p:nvPr>
        </p:nvGraphicFramePr>
        <p:xfrm>
          <a:off x="1295400" y="3657600"/>
          <a:ext cx="2024380" cy="1143000"/>
        </p:xfrm>
        <a:graphic>
          <a:graphicData uri="http://schemas.openxmlformats.org/presentationml/2006/ole">
            <mc:AlternateContent xmlns:mc="http://schemas.openxmlformats.org/markup-compatibility/2006">
              <mc:Choice xmlns:v="urn:schemas-microsoft-com:vml" Requires="v">
                <p:oleObj spid="_x0000_s66332" name="Equation" r:id="rId7" imgW="1269720" imgH="711000" progId="Equation.DSMT4">
                  <p:embed/>
                </p:oleObj>
              </mc:Choice>
              <mc:Fallback>
                <p:oleObj name="Equation" r:id="rId7" imgW="1269720" imgH="711000" progId="Equation.DSMT4">
                  <p:embed/>
                  <p:pic>
                    <p:nvPicPr>
                      <p:cNvPr id="0" name="Object 9"/>
                      <p:cNvPicPr>
                        <a:picLocks noChangeAspect="1" noChangeArrowheads="1"/>
                      </p:cNvPicPr>
                      <p:nvPr/>
                    </p:nvPicPr>
                    <p:blipFill>
                      <a:blip r:embed="rId8"/>
                      <a:srcRect/>
                      <a:stretch>
                        <a:fillRect/>
                      </a:stretch>
                    </p:blipFill>
                    <p:spPr bwMode="auto">
                      <a:xfrm>
                        <a:off x="1295400" y="3657600"/>
                        <a:ext cx="2024380" cy="1143000"/>
                      </a:xfrm>
                      <a:prstGeom prst="rect">
                        <a:avLst/>
                      </a:prstGeom>
                      <a:noFill/>
                    </p:spPr>
                  </p:pic>
                </p:oleObj>
              </mc:Fallback>
            </mc:AlternateContent>
          </a:graphicData>
        </a:graphic>
      </p:graphicFrame>
      <p:sp>
        <p:nvSpPr>
          <p:cNvPr id="17" name="Rectangle 16"/>
          <p:cNvSpPr/>
          <p:nvPr/>
        </p:nvSpPr>
        <p:spPr>
          <a:xfrm>
            <a:off x="3733800" y="3962400"/>
            <a:ext cx="322395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Again expanding by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8" name="Rectangle 12"/>
          <p:cNvSpPr>
            <a:spLocks noChangeArrowheads="1"/>
          </p:cNvSpPr>
          <p:nvPr/>
        </p:nvSpPr>
        <p:spPr bwMode="auto">
          <a:xfrm>
            <a:off x="1412082" y="504944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 name="Object 18"/>
          <p:cNvGraphicFramePr>
            <a:graphicFrameLocks noChangeAspect="1"/>
          </p:cNvGraphicFramePr>
          <p:nvPr>
            <p:extLst>
              <p:ext uri="{D42A27DB-BD31-4B8C-83A1-F6EECF244321}">
                <p14:modId xmlns:p14="http://schemas.microsoft.com/office/powerpoint/2010/main" val="3339286738"/>
              </p:ext>
            </p:extLst>
          </p:nvPr>
        </p:nvGraphicFramePr>
        <p:xfrm>
          <a:off x="1066800" y="4952999"/>
          <a:ext cx="2436020" cy="838201"/>
        </p:xfrm>
        <a:graphic>
          <a:graphicData uri="http://schemas.openxmlformats.org/presentationml/2006/ole">
            <mc:AlternateContent xmlns:mc="http://schemas.openxmlformats.org/markup-compatibility/2006">
              <mc:Choice xmlns:v="urn:schemas-microsoft-com:vml" Requires="v">
                <p:oleObj spid="_x0000_s66333" name="Equation" r:id="rId9" imgW="1320480" imgH="457200" progId="Equation.DSMT4">
                  <p:embed/>
                </p:oleObj>
              </mc:Choice>
              <mc:Fallback>
                <p:oleObj name="Equation" r:id="rId9" imgW="1320480" imgH="457200" progId="Equation.DSMT4">
                  <p:embed/>
                  <p:pic>
                    <p:nvPicPr>
                      <p:cNvPr id="0" name="Object 11"/>
                      <p:cNvPicPr>
                        <a:picLocks noChangeAspect="1" noChangeArrowheads="1"/>
                      </p:cNvPicPr>
                      <p:nvPr/>
                    </p:nvPicPr>
                    <p:blipFill>
                      <a:blip r:embed="rId10"/>
                      <a:srcRect/>
                      <a:stretch>
                        <a:fillRect/>
                      </a:stretch>
                    </p:blipFill>
                    <p:spPr bwMode="auto">
                      <a:xfrm>
                        <a:off x="1066800" y="4952999"/>
                        <a:ext cx="2436020" cy="838201"/>
                      </a:xfrm>
                      <a:prstGeom prst="rect">
                        <a:avLst/>
                      </a:prstGeom>
                      <a:noFill/>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2132711"/>
              </p:ext>
            </p:extLst>
          </p:nvPr>
        </p:nvGraphicFramePr>
        <p:xfrm>
          <a:off x="3762375" y="5105400"/>
          <a:ext cx="2389188" cy="465137"/>
        </p:xfrm>
        <a:graphic>
          <a:graphicData uri="http://schemas.openxmlformats.org/presentationml/2006/ole">
            <mc:AlternateContent xmlns:mc="http://schemas.openxmlformats.org/markup-compatibility/2006">
              <mc:Choice xmlns:v="urn:schemas-microsoft-com:vml" Requires="v">
                <p:oleObj spid="_x0000_s66334" name="Equation" r:id="rId11" imgW="1295280" imgH="253800" progId="Equation.DSMT4">
                  <p:embed/>
                </p:oleObj>
              </mc:Choice>
              <mc:Fallback>
                <p:oleObj name="Equation" r:id="rId11" imgW="1295280" imgH="253800" progId="Equation.DSMT4">
                  <p:embed/>
                  <p:pic>
                    <p:nvPicPr>
                      <p:cNvPr id="0" name=""/>
                      <p:cNvPicPr>
                        <a:picLocks noChangeAspect="1" noChangeArrowheads="1"/>
                      </p:cNvPicPr>
                      <p:nvPr/>
                    </p:nvPicPr>
                    <p:blipFill>
                      <a:blip r:embed="rId12"/>
                      <a:srcRect/>
                      <a:stretch>
                        <a:fillRect/>
                      </a:stretch>
                    </p:blipFill>
                    <p:spPr bwMode="auto">
                      <a:xfrm>
                        <a:off x="3762375" y="5105400"/>
                        <a:ext cx="2389188" cy="465137"/>
                      </a:xfrm>
                      <a:prstGeom prst="rect">
                        <a:avLst/>
                      </a:prstGeom>
                      <a:noFill/>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2824624832"/>
              </p:ext>
            </p:extLst>
          </p:nvPr>
        </p:nvGraphicFramePr>
        <p:xfrm>
          <a:off x="1117600" y="6043613"/>
          <a:ext cx="2014538" cy="465137"/>
        </p:xfrm>
        <a:graphic>
          <a:graphicData uri="http://schemas.openxmlformats.org/presentationml/2006/ole">
            <mc:AlternateContent xmlns:mc="http://schemas.openxmlformats.org/markup-compatibility/2006">
              <mc:Choice xmlns:v="urn:schemas-microsoft-com:vml" Requires="v">
                <p:oleObj spid="_x0000_s66335" name="Equation" r:id="rId13" imgW="1091880" imgH="253800" progId="Equation.DSMT4">
                  <p:embed/>
                </p:oleObj>
              </mc:Choice>
              <mc:Fallback>
                <p:oleObj name="Equation" r:id="rId13" imgW="1091880" imgH="253800" progId="Equation.DSMT4">
                  <p:embed/>
                  <p:pic>
                    <p:nvPicPr>
                      <p:cNvPr id="0" name=""/>
                      <p:cNvPicPr>
                        <a:picLocks noChangeAspect="1" noChangeArrowheads="1"/>
                      </p:cNvPicPr>
                      <p:nvPr/>
                    </p:nvPicPr>
                    <p:blipFill>
                      <a:blip r:embed="rId14"/>
                      <a:srcRect/>
                      <a:stretch>
                        <a:fillRect/>
                      </a:stretch>
                    </p:blipFill>
                    <p:spPr bwMode="auto">
                      <a:xfrm>
                        <a:off x="1117600" y="6043613"/>
                        <a:ext cx="2014538" cy="465137"/>
                      </a:xfrm>
                      <a:prstGeom prst="rect">
                        <a:avLst/>
                      </a:prstGeom>
                      <a:noFill/>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2681737904"/>
              </p:ext>
            </p:extLst>
          </p:nvPr>
        </p:nvGraphicFramePr>
        <p:xfrm>
          <a:off x="4014788" y="6005513"/>
          <a:ext cx="1335087" cy="373062"/>
        </p:xfrm>
        <a:graphic>
          <a:graphicData uri="http://schemas.openxmlformats.org/presentationml/2006/ole">
            <mc:AlternateContent xmlns:mc="http://schemas.openxmlformats.org/markup-compatibility/2006">
              <mc:Choice xmlns:v="urn:schemas-microsoft-com:vml" Requires="v">
                <p:oleObj spid="_x0000_s66336" name="Equation" r:id="rId15" imgW="723600" imgH="203040" progId="Equation.DSMT4">
                  <p:embed/>
                </p:oleObj>
              </mc:Choice>
              <mc:Fallback>
                <p:oleObj name="Equation" r:id="rId15" imgW="723600" imgH="203040" progId="Equation.DSMT4">
                  <p:embed/>
                  <p:pic>
                    <p:nvPicPr>
                      <p:cNvPr id="0" name=""/>
                      <p:cNvPicPr>
                        <a:picLocks noChangeAspect="1" noChangeArrowheads="1"/>
                      </p:cNvPicPr>
                      <p:nvPr/>
                    </p:nvPicPr>
                    <p:blipFill>
                      <a:blip r:embed="rId16"/>
                      <a:srcRect/>
                      <a:stretch>
                        <a:fillRect/>
                      </a:stretch>
                    </p:blipFill>
                    <p:spPr bwMode="auto">
                      <a:xfrm>
                        <a:off x="4014788" y="6005513"/>
                        <a:ext cx="1335087" cy="373062"/>
                      </a:xfrm>
                      <a:prstGeom prst="rect">
                        <a:avLst/>
                      </a:prstGeom>
                      <a:noFill/>
                    </p:spPr>
                  </p:pic>
                </p:oleObj>
              </mc:Fallback>
            </mc:AlternateContent>
          </a:graphicData>
        </a:graphic>
      </p:graphicFrame>
    </p:spTree>
    <p:extLst>
      <p:ext uri="{BB962C8B-B14F-4D97-AF65-F5344CB8AC3E}">
        <p14:creationId xmlns:p14="http://schemas.microsoft.com/office/powerpoint/2010/main" val="426211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4"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16</a:t>
            </a:fld>
            <a:endParaRPr lang="en-US"/>
          </a:p>
        </p:txBody>
      </p:sp>
      <p:pic>
        <p:nvPicPr>
          <p:cNvPr id="3" name="Picture 2"/>
          <p:cNvPicPr>
            <a:picLocks noChangeAspect="1"/>
          </p:cNvPicPr>
          <p:nvPr/>
        </p:nvPicPr>
        <p:blipFill>
          <a:blip r:embed="rId2"/>
          <a:stretch>
            <a:fillRect/>
          </a:stretch>
        </p:blipFill>
        <p:spPr>
          <a:xfrm>
            <a:off x="381000" y="381000"/>
            <a:ext cx="7334250" cy="1143000"/>
          </a:xfrm>
          <a:prstGeom prst="rect">
            <a:avLst/>
          </a:prstGeom>
        </p:spPr>
      </p:pic>
      <p:pic>
        <p:nvPicPr>
          <p:cNvPr id="4" name="Picture 3"/>
          <p:cNvPicPr>
            <a:picLocks noChangeAspect="1"/>
          </p:cNvPicPr>
          <p:nvPr/>
        </p:nvPicPr>
        <p:blipFill>
          <a:blip r:embed="rId3"/>
          <a:stretch>
            <a:fillRect/>
          </a:stretch>
        </p:blipFill>
        <p:spPr>
          <a:xfrm>
            <a:off x="914400" y="1790700"/>
            <a:ext cx="6515100" cy="2019300"/>
          </a:xfrm>
          <a:prstGeom prst="rect">
            <a:avLst/>
          </a:prstGeom>
        </p:spPr>
      </p:pic>
      <p:pic>
        <p:nvPicPr>
          <p:cNvPr id="5" name="Picture 4"/>
          <p:cNvPicPr>
            <a:picLocks noChangeAspect="1"/>
          </p:cNvPicPr>
          <p:nvPr/>
        </p:nvPicPr>
        <p:blipFill>
          <a:blip r:embed="rId4"/>
          <a:stretch>
            <a:fillRect/>
          </a:stretch>
        </p:blipFill>
        <p:spPr>
          <a:xfrm>
            <a:off x="2209800" y="4248150"/>
            <a:ext cx="4876800" cy="1314450"/>
          </a:xfrm>
          <a:prstGeom prst="rect">
            <a:avLst/>
          </a:prstGeom>
        </p:spPr>
      </p:pic>
    </p:spTree>
    <p:extLst>
      <p:ext uri="{BB962C8B-B14F-4D97-AF65-F5344CB8AC3E}">
        <p14:creationId xmlns:p14="http://schemas.microsoft.com/office/powerpoint/2010/main" val="64068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17</a:t>
            </a:fld>
            <a:endParaRPr lang="en-US"/>
          </a:p>
        </p:txBody>
      </p:sp>
      <p:pic>
        <p:nvPicPr>
          <p:cNvPr id="3" name="Picture 2"/>
          <p:cNvPicPr>
            <a:picLocks noChangeAspect="1"/>
          </p:cNvPicPr>
          <p:nvPr/>
        </p:nvPicPr>
        <p:blipFill>
          <a:blip r:embed="rId2"/>
          <a:stretch>
            <a:fillRect/>
          </a:stretch>
        </p:blipFill>
        <p:spPr>
          <a:xfrm>
            <a:off x="1676400" y="457200"/>
            <a:ext cx="5133975" cy="1981200"/>
          </a:xfrm>
          <a:prstGeom prst="rect">
            <a:avLst/>
          </a:prstGeom>
        </p:spPr>
      </p:pic>
      <p:pic>
        <p:nvPicPr>
          <p:cNvPr id="4" name="Picture 3"/>
          <p:cNvPicPr>
            <a:picLocks noChangeAspect="1"/>
          </p:cNvPicPr>
          <p:nvPr/>
        </p:nvPicPr>
        <p:blipFill>
          <a:blip r:embed="rId3"/>
          <a:stretch>
            <a:fillRect/>
          </a:stretch>
        </p:blipFill>
        <p:spPr>
          <a:xfrm>
            <a:off x="1600200" y="2743200"/>
            <a:ext cx="2009775" cy="647700"/>
          </a:xfrm>
          <a:prstGeom prst="rect">
            <a:avLst/>
          </a:prstGeom>
        </p:spPr>
      </p:pic>
      <p:pic>
        <p:nvPicPr>
          <p:cNvPr id="5" name="Picture 4"/>
          <p:cNvPicPr>
            <a:picLocks noChangeAspect="1"/>
          </p:cNvPicPr>
          <p:nvPr/>
        </p:nvPicPr>
        <p:blipFill>
          <a:blip r:embed="rId4"/>
          <a:stretch>
            <a:fillRect/>
          </a:stretch>
        </p:blipFill>
        <p:spPr>
          <a:xfrm>
            <a:off x="457200" y="3543300"/>
            <a:ext cx="5286375" cy="1104900"/>
          </a:xfrm>
          <a:prstGeom prst="rect">
            <a:avLst/>
          </a:prstGeom>
        </p:spPr>
      </p:pic>
      <p:pic>
        <p:nvPicPr>
          <p:cNvPr id="6" name="Picture 5"/>
          <p:cNvPicPr>
            <a:picLocks noChangeAspect="1"/>
          </p:cNvPicPr>
          <p:nvPr/>
        </p:nvPicPr>
        <p:blipFill>
          <a:blip r:embed="rId5"/>
          <a:stretch>
            <a:fillRect/>
          </a:stretch>
        </p:blipFill>
        <p:spPr>
          <a:xfrm>
            <a:off x="457200" y="4991100"/>
            <a:ext cx="5848350" cy="1181100"/>
          </a:xfrm>
          <a:prstGeom prst="rect">
            <a:avLst/>
          </a:prstGeom>
        </p:spPr>
      </p:pic>
    </p:spTree>
    <p:extLst>
      <p:ext uri="{BB962C8B-B14F-4D97-AF65-F5344CB8AC3E}">
        <p14:creationId xmlns:p14="http://schemas.microsoft.com/office/powerpoint/2010/main" val="122707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18</a:t>
            </a:fld>
            <a:endParaRPr lang="en-US"/>
          </a:p>
        </p:txBody>
      </p:sp>
      <p:pic>
        <p:nvPicPr>
          <p:cNvPr id="4" name="Picture 3"/>
          <p:cNvPicPr>
            <a:picLocks noChangeAspect="1"/>
          </p:cNvPicPr>
          <p:nvPr/>
        </p:nvPicPr>
        <p:blipFill>
          <a:blip r:embed="rId2"/>
          <a:stretch>
            <a:fillRect/>
          </a:stretch>
        </p:blipFill>
        <p:spPr>
          <a:xfrm>
            <a:off x="609600" y="381000"/>
            <a:ext cx="6086475" cy="2314575"/>
          </a:xfrm>
          <a:prstGeom prst="rect">
            <a:avLst/>
          </a:prstGeom>
        </p:spPr>
      </p:pic>
      <p:pic>
        <p:nvPicPr>
          <p:cNvPr id="5" name="Picture 4"/>
          <p:cNvPicPr>
            <a:picLocks noChangeAspect="1"/>
          </p:cNvPicPr>
          <p:nvPr/>
        </p:nvPicPr>
        <p:blipFill>
          <a:blip r:embed="rId3"/>
          <a:stretch>
            <a:fillRect/>
          </a:stretch>
        </p:blipFill>
        <p:spPr>
          <a:xfrm>
            <a:off x="304800" y="3048000"/>
            <a:ext cx="5305425" cy="838200"/>
          </a:xfrm>
          <a:prstGeom prst="rect">
            <a:avLst/>
          </a:prstGeom>
        </p:spPr>
      </p:pic>
      <p:pic>
        <p:nvPicPr>
          <p:cNvPr id="6" name="Picture 5"/>
          <p:cNvPicPr>
            <a:picLocks noChangeAspect="1"/>
          </p:cNvPicPr>
          <p:nvPr/>
        </p:nvPicPr>
        <p:blipFill>
          <a:blip r:embed="rId4"/>
          <a:stretch>
            <a:fillRect/>
          </a:stretch>
        </p:blipFill>
        <p:spPr>
          <a:xfrm>
            <a:off x="533400" y="4238625"/>
            <a:ext cx="3733800" cy="942975"/>
          </a:xfrm>
          <a:prstGeom prst="rect">
            <a:avLst/>
          </a:prstGeom>
        </p:spPr>
      </p:pic>
    </p:spTree>
    <p:extLst>
      <p:ext uri="{BB962C8B-B14F-4D97-AF65-F5344CB8AC3E}">
        <p14:creationId xmlns:p14="http://schemas.microsoft.com/office/powerpoint/2010/main" val="376850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19</a:t>
            </a:fld>
            <a:endParaRPr lang="en-US"/>
          </a:p>
        </p:txBody>
      </p:sp>
      <p:pic>
        <p:nvPicPr>
          <p:cNvPr id="3" name="Picture 2"/>
          <p:cNvPicPr>
            <a:picLocks noChangeAspect="1"/>
          </p:cNvPicPr>
          <p:nvPr/>
        </p:nvPicPr>
        <p:blipFill>
          <a:blip r:embed="rId2"/>
          <a:stretch>
            <a:fillRect/>
          </a:stretch>
        </p:blipFill>
        <p:spPr>
          <a:xfrm>
            <a:off x="838200" y="381000"/>
            <a:ext cx="5867400" cy="2276475"/>
          </a:xfrm>
          <a:prstGeom prst="rect">
            <a:avLst/>
          </a:prstGeom>
        </p:spPr>
      </p:pic>
      <p:pic>
        <p:nvPicPr>
          <p:cNvPr id="4" name="Picture 3"/>
          <p:cNvPicPr>
            <a:picLocks noChangeAspect="1"/>
          </p:cNvPicPr>
          <p:nvPr/>
        </p:nvPicPr>
        <p:blipFill>
          <a:blip r:embed="rId3"/>
          <a:stretch>
            <a:fillRect/>
          </a:stretch>
        </p:blipFill>
        <p:spPr>
          <a:xfrm>
            <a:off x="304800" y="2928937"/>
            <a:ext cx="6943725" cy="1000125"/>
          </a:xfrm>
          <a:prstGeom prst="rect">
            <a:avLst/>
          </a:prstGeom>
        </p:spPr>
      </p:pic>
      <p:pic>
        <p:nvPicPr>
          <p:cNvPr id="5" name="Picture 4"/>
          <p:cNvPicPr>
            <a:picLocks noChangeAspect="1"/>
          </p:cNvPicPr>
          <p:nvPr/>
        </p:nvPicPr>
        <p:blipFill>
          <a:blip r:embed="rId4"/>
          <a:stretch>
            <a:fillRect/>
          </a:stretch>
        </p:blipFill>
        <p:spPr>
          <a:xfrm>
            <a:off x="228600" y="4229100"/>
            <a:ext cx="6257925" cy="2095500"/>
          </a:xfrm>
          <a:prstGeom prst="rect">
            <a:avLst/>
          </a:prstGeom>
        </p:spPr>
      </p:pic>
    </p:spTree>
    <p:extLst>
      <p:ext uri="{BB962C8B-B14F-4D97-AF65-F5344CB8AC3E}">
        <p14:creationId xmlns:p14="http://schemas.microsoft.com/office/powerpoint/2010/main" val="118177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sp>
        <p:nvSpPr>
          <p:cNvPr id="11" name="Rectangle 6"/>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sp>
        <p:nvSpPr>
          <p:cNvPr id="15" name="Rectangle 8"/>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sp>
        <p:nvSpPr>
          <p:cNvPr id="19" name="Rectangle 10"/>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sp>
        <p:nvSpPr>
          <p:cNvPr id="22" name="TextBox 21"/>
          <p:cNvSpPr txBox="1"/>
          <p:nvPr/>
        </p:nvSpPr>
        <p:spPr>
          <a:xfrm>
            <a:off x="8534400" y="5562600"/>
            <a:ext cx="381000" cy="369332"/>
          </a:xfrm>
          <a:prstGeom prst="rect">
            <a:avLst/>
          </a:prstGeom>
          <a:noFill/>
        </p:spPr>
        <p:txBody>
          <a:bodyPr wrap="square" rtlCol="0">
            <a:spAutoFit/>
          </a:bodyPr>
          <a:lstStyle/>
          <a:p>
            <a:r>
              <a:rPr lang="en-US" dirty="0" smtClean="0"/>
              <a:t>1</a:t>
            </a:r>
            <a:endParaRPr lang="en-US" dirty="0"/>
          </a:p>
        </p:txBody>
      </p:sp>
      <p:sp>
        <p:nvSpPr>
          <p:cNvPr id="23" name="Rectangle 22"/>
          <p:cNvSpPr/>
          <p:nvPr/>
        </p:nvSpPr>
        <p:spPr>
          <a:xfrm>
            <a:off x="2743200" y="468868"/>
            <a:ext cx="2435347" cy="369332"/>
          </a:xfrm>
          <a:prstGeom prst="rect">
            <a:avLst/>
          </a:prstGeom>
        </p:spPr>
        <p:txBody>
          <a:bodyPr wrap="none">
            <a:spAutoFit/>
          </a:bodyPr>
          <a:lstStyle/>
          <a:p>
            <a:r>
              <a:rPr lang="en-US" b="1" u="sng" cap="all"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Rank of a Matrix</a:t>
            </a:r>
            <a:endParaRPr lang="en-US" u="sng" dirty="0">
              <a:solidFill>
                <a:srgbClr val="00B050"/>
              </a:solidFill>
            </a:endParaRPr>
          </a:p>
        </p:txBody>
      </p:sp>
      <p:sp>
        <p:nvSpPr>
          <p:cNvPr id="24" name="Rectangle 23"/>
          <p:cNvSpPr/>
          <p:nvPr/>
        </p:nvSpPr>
        <p:spPr>
          <a:xfrm>
            <a:off x="533400" y="990601"/>
            <a:ext cx="7315200" cy="1371600"/>
          </a:xfrm>
          <a:prstGeom prst="rect">
            <a:avLst/>
          </a:prstGeom>
        </p:spPr>
        <p:txBody>
          <a:bodyPr wrap="square">
            <a:spAutoFit/>
          </a:bodyPr>
          <a:lstStyle/>
          <a:p>
            <a:pPr marL="360045" marR="0" indent="-360045" algn="just">
              <a:spcBef>
                <a:spcPts val="525"/>
              </a:spcBef>
              <a:spcAft>
                <a:spcPts val="525"/>
              </a:spcAft>
              <a:tabLst>
                <a:tab pos="361950" algn="l"/>
                <a:tab pos="63055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Sub matrix</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630555" marR="0" indent="-630555" algn="just">
              <a:lnSpc>
                <a:spcPct val="150000"/>
              </a:lnSpc>
              <a:spcBef>
                <a:spcPts val="525"/>
              </a:spcBef>
              <a:spcAft>
                <a:spcPts val="525"/>
              </a:spcAft>
              <a:tabLst>
                <a:tab pos="361950" algn="l"/>
                <a:tab pos="63055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 matrix which is obtained by deleting s</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a:t>
            </a:r>
            <a:r>
              <a:rPr lang="en-US" dirty="0">
                <a:latin typeface="Times New Roman" panose="02020603050405020304" pitchFamily="18" charset="0"/>
                <a:ea typeface="Times New Roman" panose="02020603050405020304" pitchFamily="18" charset="0"/>
                <a:cs typeface="Gautami" panose="020B0502040204020203" pitchFamily="34" charset="0"/>
              </a:rPr>
              <a:t>me rows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a:t>
            </a:r>
            <a:r>
              <a:rPr lang="en-US" dirty="0">
                <a:latin typeface="Times New Roman" panose="02020603050405020304" pitchFamily="18" charset="0"/>
                <a:ea typeface="Times New Roman" panose="02020603050405020304" pitchFamily="18" charset="0"/>
                <a:cs typeface="Gautami" panose="020B0502040204020203" pitchFamily="34" charset="0"/>
              </a:rPr>
              <a:t> columns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 </a:t>
            </a:r>
            <a:r>
              <a:rPr lang="en-US" dirty="0">
                <a:latin typeface="Times New Roman" panose="02020603050405020304" pitchFamily="18" charset="0"/>
                <a:ea typeface="Times New Roman" panose="02020603050405020304" pitchFamily="18" charset="0"/>
                <a:cs typeface="Gautami" panose="020B0502040204020203" pitchFamily="34" charset="0"/>
              </a:rPr>
              <a:t>both from a given matrix is said to be its sub matrix.</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25" name="Rectangle 24"/>
          <p:cNvSpPr/>
          <p:nvPr/>
        </p:nvSpPr>
        <p:spPr>
          <a:xfrm>
            <a:off x="304800" y="2526268"/>
            <a:ext cx="1577804" cy="369332"/>
          </a:xfrm>
          <a:prstGeom prst="rect">
            <a:avLst/>
          </a:prstGeom>
        </p:spPr>
        <p:txBody>
          <a:bodyPr wrap="none">
            <a:spAutoFit/>
          </a:bodyPr>
          <a:lstStyle/>
          <a:p>
            <a:r>
              <a:rPr lang="en-US" b="1"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 </a:t>
            </a:r>
            <a:r>
              <a:rPr lang="en-US" dirty="0" smtClean="0">
                <a:latin typeface="Times New Roman" panose="02020603050405020304" pitchFamily="18" charset="0"/>
                <a:ea typeface="Times New Roman" panose="02020603050405020304" pitchFamily="18" charset="0"/>
                <a:cs typeface="Gautami" panose="020B0502040204020203" pitchFamily="34" charset="0"/>
              </a:rPr>
              <a:t>Given </a:t>
            </a:r>
            <a:r>
              <a:rPr lang="en-US" dirty="0">
                <a:latin typeface="Times New Roman" panose="02020603050405020304" pitchFamily="18" charset="0"/>
                <a:ea typeface="Times New Roman" panose="02020603050405020304" pitchFamily="18" charset="0"/>
                <a:cs typeface="Gautami" panose="020B0502040204020203" pitchFamily="34" charset="0"/>
              </a:rPr>
              <a:t>A = </a:t>
            </a:r>
            <a:endParaRPr lang="en-US" dirty="0"/>
          </a:p>
        </p:txBody>
      </p:sp>
      <p:sp>
        <p:nvSpPr>
          <p:cNvPr id="26" name="Rectangle 1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7" name="Object 26"/>
          <p:cNvGraphicFramePr>
            <a:graphicFrameLocks noChangeAspect="1"/>
          </p:cNvGraphicFramePr>
          <p:nvPr>
            <p:extLst>
              <p:ext uri="{D42A27DB-BD31-4B8C-83A1-F6EECF244321}">
                <p14:modId xmlns:p14="http://schemas.microsoft.com/office/powerpoint/2010/main" val="2693146608"/>
              </p:ext>
            </p:extLst>
          </p:nvPr>
        </p:nvGraphicFramePr>
        <p:xfrm>
          <a:off x="1882604" y="2270037"/>
          <a:ext cx="1723873" cy="1082763"/>
        </p:xfrm>
        <a:graphic>
          <a:graphicData uri="http://schemas.openxmlformats.org/presentationml/2006/ole">
            <mc:AlternateContent xmlns:mc="http://schemas.openxmlformats.org/markup-compatibility/2006">
              <mc:Choice xmlns:v="urn:schemas-microsoft-com:vml" Requires="v">
                <p:oleObj spid="_x0000_s11084" name="Equation" r:id="rId4" imgW="1155700" imgH="723900" progId="Equation.DSMT4">
                  <p:embed/>
                </p:oleObj>
              </mc:Choice>
              <mc:Fallback>
                <p:oleObj name="Equation" r:id="rId4" imgW="1155700" imgH="723900" progId="Equation.DSMT4">
                  <p:embed/>
                  <p:pic>
                    <p:nvPicPr>
                      <p:cNvPr id="0" name="Object 1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2604" y="2270037"/>
                        <a:ext cx="1723873" cy="1082763"/>
                      </a:xfrm>
                      <a:prstGeom prst="rect">
                        <a:avLst/>
                      </a:prstGeom>
                      <a:noFill/>
                    </p:spPr>
                  </p:pic>
                </p:oleObj>
              </mc:Fallback>
            </mc:AlternateContent>
          </a:graphicData>
        </a:graphic>
      </p:graphicFrame>
      <p:sp>
        <p:nvSpPr>
          <p:cNvPr id="28" name="Rectangle 1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9" name="Object 28"/>
          <p:cNvGraphicFramePr>
            <a:graphicFrameLocks noChangeAspect="1"/>
          </p:cNvGraphicFramePr>
          <p:nvPr>
            <p:extLst>
              <p:ext uri="{D42A27DB-BD31-4B8C-83A1-F6EECF244321}">
                <p14:modId xmlns:p14="http://schemas.microsoft.com/office/powerpoint/2010/main" val="1151757462"/>
              </p:ext>
            </p:extLst>
          </p:nvPr>
        </p:nvGraphicFramePr>
        <p:xfrm>
          <a:off x="1093702" y="3516868"/>
          <a:ext cx="1497098" cy="771232"/>
        </p:xfrm>
        <a:graphic>
          <a:graphicData uri="http://schemas.openxmlformats.org/presentationml/2006/ole">
            <mc:AlternateContent xmlns:mc="http://schemas.openxmlformats.org/markup-compatibility/2006">
              <mc:Choice xmlns:v="urn:schemas-microsoft-com:vml" Requires="v">
                <p:oleObj spid="_x0000_s11085" name="Equation" r:id="rId6" imgW="939392" imgH="482391" progId="Equation.DSMT4">
                  <p:embed/>
                </p:oleObj>
              </mc:Choice>
              <mc:Fallback>
                <p:oleObj name="Equation" r:id="rId6" imgW="939392" imgH="482391" progId="Equation.DSMT4">
                  <p:embed/>
                  <p:pic>
                    <p:nvPicPr>
                      <p:cNvPr id="0" name="Object 1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3702" y="3516868"/>
                        <a:ext cx="1497098" cy="771232"/>
                      </a:xfrm>
                      <a:prstGeom prst="rect">
                        <a:avLst/>
                      </a:prstGeom>
                      <a:noFill/>
                    </p:spPr>
                  </p:pic>
                </p:oleObj>
              </mc:Fallback>
            </mc:AlternateContent>
          </a:graphicData>
        </a:graphic>
      </p:graphicFrame>
      <p:sp>
        <p:nvSpPr>
          <p:cNvPr id="30" name="Rectangle 29"/>
          <p:cNvSpPr/>
          <p:nvPr/>
        </p:nvSpPr>
        <p:spPr>
          <a:xfrm>
            <a:off x="2790903" y="3669268"/>
            <a:ext cx="356219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(By deleting 3</a:t>
            </a:r>
            <a:r>
              <a:rPr lang="en-US" baseline="30000" dirty="0">
                <a:latin typeface="Times New Roman" panose="02020603050405020304" pitchFamily="18" charset="0"/>
                <a:ea typeface="Times New Roman" panose="02020603050405020304" pitchFamily="18" charset="0"/>
                <a:cs typeface="Gautami" panose="020B0502040204020203" pitchFamily="34" charset="0"/>
              </a:rPr>
              <a:t>rd</a:t>
            </a:r>
            <a:r>
              <a:rPr lang="en-US" dirty="0">
                <a:latin typeface="Times New Roman" panose="02020603050405020304" pitchFamily="18" charset="0"/>
                <a:ea typeface="Times New Roman" panose="02020603050405020304" pitchFamily="18" charset="0"/>
                <a:cs typeface="Gautami" panose="020B0502040204020203" pitchFamily="34" charset="0"/>
              </a:rPr>
              <a:t> row and 4</a:t>
            </a:r>
            <a:r>
              <a:rPr lang="en-US" baseline="30000" dirty="0">
                <a:latin typeface="Times New Roman" panose="02020603050405020304" pitchFamily="18" charset="0"/>
                <a:ea typeface="Times New Roman" panose="02020603050405020304" pitchFamily="18" charset="0"/>
                <a:cs typeface="Gautami" panose="020B0502040204020203" pitchFamily="34" charset="0"/>
              </a:rPr>
              <a:t>th</a:t>
            </a:r>
            <a:r>
              <a:rPr lang="en-US" dirty="0">
                <a:latin typeface="Times New Roman" panose="02020603050405020304" pitchFamily="18" charset="0"/>
                <a:ea typeface="Times New Roman" panose="02020603050405020304" pitchFamily="18" charset="0"/>
                <a:cs typeface="Gautami" panose="020B0502040204020203" pitchFamily="34" charset="0"/>
              </a:rPr>
              <a:t> column)</a:t>
            </a:r>
            <a:endParaRPr lang="en-US" dirty="0"/>
          </a:p>
        </p:txBody>
      </p:sp>
      <p:sp>
        <p:nvSpPr>
          <p:cNvPr id="31" name="Rectangle 30"/>
          <p:cNvSpPr/>
          <p:nvPr/>
        </p:nvSpPr>
        <p:spPr>
          <a:xfrm>
            <a:off x="2895600" y="4648200"/>
            <a:ext cx="4572000" cy="646331"/>
          </a:xfrm>
          <a:prstGeom prst="rect">
            <a:avLst/>
          </a:prstGeom>
        </p:spPr>
        <p:txBody>
          <a:bodyPr>
            <a:spAutoFit/>
          </a:bodyPr>
          <a:lstStyle/>
          <a:p>
            <a:pPr marL="360045" marR="0" indent="-360045" algn="just">
              <a:spcBef>
                <a:spcPts val="525"/>
              </a:spcBef>
              <a:spcAft>
                <a:spcPts val="525"/>
              </a:spcAft>
              <a:tabLst>
                <a:tab pos="361950" algn="l"/>
                <a:tab pos="63055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(By deleting 3</a:t>
            </a:r>
            <a:r>
              <a:rPr lang="en-US" baseline="30000" dirty="0">
                <a:latin typeface="Times New Roman" panose="02020603050405020304" pitchFamily="18" charset="0"/>
                <a:ea typeface="Times New Roman" panose="02020603050405020304" pitchFamily="18" charset="0"/>
                <a:cs typeface="Gautami" panose="020B0502040204020203" pitchFamily="34" charset="0"/>
              </a:rPr>
              <a:t>rd</a:t>
            </a:r>
            <a:r>
              <a:rPr lang="en-US" dirty="0">
                <a:latin typeface="Times New Roman" panose="02020603050405020304" pitchFamily="18" charset="0"/>
                <a:ea typeface="Times New Roman" panose="02020603050405020304" pitchFamily="18" charset="0"/>
                <a:cs typeface="Gautami" panose="020B0502040204020203" pitchFamily="34" charset="0"/>
              </a:rPr>
              <a:t> row from A) etc., are </a:t>
            </a:r>
            <a:r>
              <a:rPr lang="en-US" dirty="0" smtClean="0">
                <a:latin typeface="Times New Roman" panose="02020603050405020304" pitchFamily="18" charset="0"/>
                <a:ea typeface="Times New Roman" panose="02020603050405020304" pitchFamily="18" charset="0"/>
                <a:cs typeface="Gautami" panose="020B0502040204020203" pitchFamily="34" charset="0"/>
              </a:rPr>
              <a:t>the sub matrices </a:t>
            </a:r>
            <a:r>
              <a:rPr lang="en-US" dirty="0">
                <a:latin typeface="Times New Roman" panose="02020603050405020304" pitchFamily="18" charset="0"/>
                <a:ea typeface="Times New Roman" panose="02020603050405020304" pitchFamily="18" charset="0"/>
                <a:cs typeface="Gautami" panose="020B0502040204020203" pitchFamily="34" charset="0"/>
              </a:rPr>
              <a:t>of A.</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32" name="Rectangle 1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3" name="Object 32"/>
          <p:cNvGraphicFramePr>
            <a:graphicFrameLocks noChangeAspect="1"/>
          </p:cNvGraphicFramePr>
          <p:nvPr>
            <p:extLst>
              <p:ext uri="{D42A27DB-BD31-4B8C-83A1-F6EECF244321}">
                <p14:modId xmlns:p14="http://schemas.microsoft.com/office/powerpoint/2010/main" val="3159986567"/>
              </p:ext>
            </p:extLst>
          </p:nvPr>
        </p:nvGraphicFramePr>
        <p:xfrm>
          <a:off x="1060364" y="4632236"/>
          <a:ext cx="1904404" cy="789631"/>
        </p:xfrm>
        <a:graphic>
          <a:graphicData uri="http://schemas.openxmlformats.org/presentationml/2006/ole">
            <mc:AlternateContent xmlns:mc="http://schemas.openxmlformats.org/markup-compatibility/2006">
              <mc:Choice xmlns:v="urn:schemas-microsoft-com:vml" Requires="v">
                <p:oleObj spid="_x0000_s11086" name="Equation" r:id="rId8" imgW="1167893" imgH="482391" progId="Equation.DSMT4">
                  <p:embed/>
                </p:oleObj>
              </mc:Choice>
              <mc:Fallback>
                <p:oleObj name="Equation" r:id="rId8" imgW="1167893" imgH="482391" progId="Equation.DSMT4">
                  <p:embed/>
                  <p:pic>
                    <p:nvPicPr>
                      <p:cNvPr id="0" name="Object 1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364" y="4632236"/>
                        <a:ext cx="1904404" cy="789631"/>
                      </a:xfrm>
                      <a:prstGeom prst="rect">
                        <a:avLst/>
                      </a:prstGeom>
                      <a:noFill/>
                    </p:spPr>
                  </p:pic>
                </p:oleObj>
              </mc:Fallback>
            </mc:AlternateContent>
          </a:graphicData>
        </a:graphic>
      </p:graphicFrame>
    </p:spTree>
    <p:extLst>
      <p:ext uri="{BB962C8B-B14F-4D97-AF65-F5344CB8AC3E}">
        <p14:creationId xmlns:p14="http://schemas.microsoft.com/office/powerpoint/2010/main" val="400656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30" grpId="0"/>
      <p:bldP spid="3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20</a:t>
            </a:fld>
            <a:endParaRPr lang="en-US"/>
          </a:p>
        </p:txBody>
      </p:sp>
      <p:pic>
        <p:nvPicPr>
          <p:cNvPr id="3" name="Picture 2"/>
          <p:cNvPicPr>
            <a:picLocks noChangeAspect="1"/>
          </p:cNvPicPr>
          <p:nvPr/>
        </p:nvPicPr>
        <p:blipFill>
          <a:blip r:embed="rId2"/>
          <a:stretch>
            <a:fillRect/>
          </a:stretch>
        </p:blipFill>
        <p:spPr>
          <a:xfrm>
            <a:off x="381000" y="381000"/>
            <a:ext cx="7058025" cy="3562350"/>
          </a:xfrm>
          <a:prstGeom prst="rect">
            <a:avLst/>
          </a:prstGeom>
        </p:spPr>
      </p:pic>
      <p:pic>
        <p:nvPicPr>
          <p:cNvPr id="4" name="Picture 3"/>
          <p:cNvPicPr>
            <a:picLocks noChangeAspect="1"/>
          </p:cNvPicPr>
          <p:nvPr/>
        </p:nvPicPr>
        <p:blipFill>
          <a:blip r:embed="rId3"/>
          <a:stretch>
            <a:fillRect/>
          </a:stretch>
        </p:blipFill>
        <p:spPr>
          <a:xfrm>
            <a:off x="152400" y="3943350"/>
            <a:ext cx="6629400" cy="1009650"/>
          </a:xfrm>
          <a:prstGeom prst="rect">
            <a:avLst/>
          </a:prstGeom>
        </p:spPr>
      </p:pic>
      <p:pic>
        <p:nvPicPr>
          <p:cNvPr id="5" name="Picture 4"/>
          <p:cNvPicPr>
            <a:picLocks noChangeAspect="1"/>
          </p:cNvPicPr>
          <p:nvPr/>
        </p:nvPicPr>
        <p:blipFill>
          <a:blip r:embed="rId4"/>
          <a:stretch>
            <a:fillRect/>
          </a:stretch>
        </p:blipFill>
        <p:spPr>
          <a:xfrm>
            <a:off x="685800" y="5334000"/>
            <a:ext cx="4572000" cy="1085850"/>
          </a:xfrm>
          <a:prstGeom prst="rect">
            <a:avLst/>
          </a:prstGeom>
        </p:spPr>
      </p:pic>
    </p:spTree>
    <p:extLst>
      <p:ext uri="{BB962C8B-B14F-4D97-AF65-F5344CB8AC3E}">
        <p14:creationId xmlns:p14="http://schemas.microsoft.com/office/powerpoint/2010/main" val="224750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21</a:t>
            </a:fld>
            <a:endParaRPr lang="en-US"/>
          </a:p>
        </p:txBody>
      </p:sp>
      <p:pic>
        <p:nvPicPr>
          <p:cNvPr id="3" name="Picture 2"/>
          <p:cNvPicPr>
            <a:picLocks noChangeAspect="1"/>
          </p:cNvPicPr>
          <p:nvPr/>
        </p:nvPicPr>
        <p:blipFill>
          <a:blip r:embed="rId2"/>
          <a:stretch>
            <a:fillRect/>
          </a:stretch>
        </p:blipFill>
        <p:spPr>
          <a:xfrm>
            <a:off x="1219200" y="457200"/>
            <a:ext cx="5505450" cy="3429000"/>
          </a:xfrm>
          <a:prstGeom prst="rect">
            <a:avLst/>
          </a:prstGeom>
        </p:spPr>
      </p:pic>
      <p:pic>
        <p:nvPicPr>
          <p:cNvPr id="4" name="Picture 3"/>
          <p:cNvPicPr>
            <a:picLocks noChangeAspect="1"/>
          </p:cNvPicPr>
          <p:nvPr/>
        </p:nvPicPr>
        <p:blipFill>
          <a:blip r:embed="rId3"/>
          <a:stretch>
            <a:fillRect/>
          </a:stretch>
        </p:blipFill>
        <p:spPr>
          <a:xfrm>
            <a:off x="457200" y="4076700"/>
            <a:ext cx="6686550" cy="1028700"/>
          </a:xfrm>
          <a:prstGeom prst="rect">
            <a:avLst/>
          </a:prstGeom>
        </p:spPr>
      </p:pic>
    </p:spTree>
    <p:extLst>
      <p:ext uri="{BB962C8B-B14F-4D97-AF65-F5344CB8AC3E}">
        <p14:creationId xmlns:p14="http://schemas.microsoft.com/office/powerpoint/2010/main" val="3330876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22</a:t>
            </a:fld>
            <a:endParaRPr lang="en-US"/>
          </a:p>
        </p:txBody>
      </p:sp>
      <p:pic>
        <p:nvPicPr>
          <p:cNvPr id="3" name="Picture 2"/>
          <p:cNvPicPr>
            <a:picLocks noChangeAspect="1"/>
          </p:cNvPicPr>
          <p:nvPr/>
        </p:nvPicPr>
        <p:blipFill>
          <a:blip r:embed="rId2"/>
          <a:stretch>
            <a:fillRect/>
          </a:stretch>
        </p:blipFill>
        <p:spPr>
          <a:xfrm>
            <a:off x="762000" y="457200"/>
            <a:ext cx="5991225" cy="3086100"/>
          </a:xfrm>
          <a:prstGeom prst="rect">
            <a:avLst/>
          </a:prstGeom>
        </p:spPr>
      </p:pic>
      <p:pic>
        <p:nvPicPr>
          <p:cNvPr id="4" name="Picture 3"/>
          <p:cNvPicPr>
            <a:picLocks noChangeAspect="1"/>
          </p:cNvPicPr>
          <p:nvPr/>
        </p:nvPicPr>
        <p:blipFill>
          <a:blip r:embed="rId3"/>
          <a:stretch>
            <a:fillRect/>
          </a:stretch>
        </p:blipFill>
        <p:spPr>
          <a:xfrm>
            <a:off x="228600" y="3752850"/>
            <a:ext cx="7038975" cy="1200150"/>
          </a:xfrm>
          <a:prstGeom prst="rect">
            <a:avLst/>
          </a:prstGeom>
        </p:spPr>
      </p:pic>
      <p:pic>
        <p:nvPicPr>
          <p:cNvPr id="5" name="Picture 4"/>
          <p:cNvPicPr>
            <a:picLocks noChangeAspect="1"/>
          </p:cNvPicPr>
          <p:nvPr/>
        </p:nvPicPr>
        <p:blipFill>
          <a:blip r:embed="rId4"/>
          <a:stretch>
            <a:fillRect/>
          </a:stretch>
        </p:blipFill>
        <p:spPr>
          <a:xfrm>
            <a:off x="304800" y="5114925"/>
            <a:ext cx="4343400" cy="1057275"/>
          </a:xfrm>
          <a:prstGeom prst="rect">
            <a:avLst/>
          </a:prstGeom>
        </p:spPr>
      </p:pic>
    </p:spTree>
    <p:extLst>
      <p:ext uri="{BB962C8B-B14F-4D97-AF65-F5344CB8AC3E}">
        <p14:creationId xmlns:p14="http://schemas.microsoft.com/office/powerpoint/2010/main" val="6532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23</a:t>
            </a:fld>
            <a:endParaRPr lang="en-US"/>
          </a:p>
        </p:txBody>
      </p:sp>
      <p:pic>
        <p:nvPicPr>
          <p:cNvPr id="3" name="Picture 2"/>
          <p:cNvPicPr>
            <a:picLocks noChangeAspect="1"/>
          </p:cNvPicPr>
          <p:nvPr/>
        </p:nvPicPr>
        <p:blipFill>
          <a:blip r:embed="rId2"/>
          <a:stretch>
            <a:fillRect/>
          </a:stretch>
        </p:blipFill>
        <p:spPr>
          <a:xfrm>
            <a:off x="609600" y="381000"/>
            <a:ext cx="6305550" cy="2724150"/>
          </a:xfrm>
          <a:prstGeom prst="rect">
            <a:avLst/>
          </a:prstGeom>
        </p:spPr>
      </p:pic>
    </p:spTree>
    <p:extLst>
      <p:ext uri="{BB962C8B-B14F-4D97-AF65-F5344CB8AC3E}">
        <p14:creationId xmlns:p14="http://schemas.microsoft.com/office/powerpoint/2010/main" val="277183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24</a:t>
            </a:fld>
            <a:endParaRPr lang="en-US"/>
          </a:p>
        </p:txBody>
      </p:sp>
      <p:sp>
        <p:nvSpPr>
          <p:cNvPr id="3" name="Rectangle 2"/>
          <p:cNvSpPr/>
          <p:nvPr/>
        </p:nvSpPr>
        <p:spPr>
          <a:xfrm>
            <a:off x="1371600" y="304800"/>
            <a:ext cx="6096000" cy="369332"/>
          </a:xfrm>
          <a:prstGeom prst="rect">
            <a:avLst/>
          </a:prstGeom>
        </p:spPr>
        <p:txBody>
          <a:bodyPr wrap="square">
            <a:spAutoFit/>
          </a:bodyPr>
          <a:lstStyle/>
          <a:p>
            <a:r>
              <a:rPr lang="en-US" b="1" cap="all" dirty="0">
                <a:latin typeface="Times New Roman" panose="02020603050405020304" pitchFamily="18" charset="0"/>
                <a:ea typeface="Times New Roman" panose="02020603050405020304" pitchFamily="18" charset="0"/>
                <a:cs typeface="Gautami" panose="020B0502040204020203" pitchFamily="34" charset="0"/>
              </a:rPr>
              <a:t>Normal form </a:t>
            </a:r>
            <a:r>
              <a:rPr lang="en-US" sz="1200" b="1" cap="all"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a:t>
            </a:r>
            <a:r>
              <a:rPr lang="en-US" b="1" cap="all" dirty="0">
                <a:latin typeface="Times New Roman" panose="02020603050405020304" pitchFamily="18" charset="0"/>
                <a:ea typeface="Times New Roman" panose="02020603050405020304" pitchFamily="18" charset="0"/>
                <a:cs typeface="Gautami" panose="020B0502040204020203" pitchFamily="34" charset="0"/>
              </a:rPr>
              <a:t> canonical form of a Matrix</a:t>
            </a:r>
            <a:endParaRPr lang="en-US" dirty="0"/>
          </a:p>
        </p:txBody>
      </p:sp>
      <p:sp>
        <p:nvSpPr>
          <p:cNvPr id="4" name="Rectangle 3"/>
          <p:cNvSpPr/>
          <p:nvPr/>
        </p:nvSpPr>
        <p:spPr>
          <a:xfrm>
            <a:off x="533400" y="914400"/>
            <a:ext cx="445346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If an m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n matrix can be reduced to the form </a:t>
            </a:r>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475378818"/>
              </p:ext>
            </p:extLst>
          </p:nvPr>
        </p:nvGraphicFramePr>
        <p:xfrm>
          <a:off x="4986862" y="826532"/>
          <a:ext cx="880537" cy="754746"/>
        </p:xfrm>
        <a:graphic>
          <a:graphicData uri="http://schemas.openxmlformats.org/presentationml/2006/ole">
            <mc:AlternateContent xmlns:mc="http://schemas.openxmlformats.org/markup-compatibility/2006">
              <mc:Choice xmlns:v="urn:schemas-microsoft-com:vml" Requires="v">
                <p:oleObj spid="_x0000_s32219" name="Equation" r:id="rId3" imgW="533169" imgH="457002" progId="Equation.DSMT4">
                  <p:embed/>
                </p:oleObj>
              </mc:Choice>
              <mc:Fallback>
                <p:oleObj name="Equation" r:id="rId3" imgW="533169" imgH="457002"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6862" y="826532"/>
                        <a:ext cx="880537" cy="754746"/>
                      </a:xfrm>
                      <a:prstGeom prst="rect">
                        <a:avLst/>
                      </a:prstGeom>
                      <a:noFill/>
                    </p:spPr>
                  </p:pic>
                </p:oleObj>
              </mc:Fallback>
            </mc:AlternateContent>
          </a:graphicData>
        </a:graphic>
      </p:graphicFrame>
      <p:sp>
        <p:nvSpPr>
          <p:cNvPr id="7" name="Rectangle 6"/>
          <p:cNvSpPr/>
          <p:nvPr/>
        </p:nvSpPr>
        <p:spPr>
          <a:xfrm>
            <a:off x="533400" y="1676400"/>
            <a:ext cx="7391400" cy="1264449"/>
          </a:xfrm>
          <a:prstGeom prst="rect">
            <a:avLst/>
          </a:prstGeom>
        </p:spPr>
        <p:txBody>
          <a:bodyPr wrap="square">
            <a:spAutoFit/>
          </a:bodyPr>
          <a:lstStyle/>
          <a:p>
            <a:pPr marL="361950" marR="0" indent="-361950"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by using a finite chain of Elementary transformations, where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 is the r </a:t>
            </a:r>
            <a:r>
              <a:rPr lang="en-US" dirty="0" smtClean="0">
                <a:latin typeface="Times New Roman" panose="02020603050405020304" pitchFamily="18" charset="0"/>
                <a:ea typeface="Times New Roman" panose="02020603050405020304" pitchFamily="18" charset="0"/>
                <a:cs typeface="Gautami" panose="020B0502040204020203" pitchFamily="34" charset="0"/>
              </a:rPr>
              <a:t>–rowed </a:t>
            </a:r>
            <a:r>
              <a:rPr lang="en-US" dirty="0">
                <a:latin typeface="Times New Roman" panose="02020603050405020304" pitchFamily="18" charset="0"/>
                <a:ea typeface="Times New Roman" panose="02020603050405020304" pitchFamily="18" charset="0"/>
                <a:cs typeface="Gautami" panose="020B0502040204020203" pitchFamily="34" charset="0"/>
              </a:rPr>
              <a:t>unit matrix,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a:t>
            </a:r>
            <a:r>
              <a:rPr lang="en-US" dirty="0">
                <a:latin typeface="Times New Roman" panose="02020603050405020304" pitchFamily="18" charset="0"/>
                <a:ea typeface="Times New Roman" panose="02020603050405020304" pitchFamily="18" charset="0"/>
                <a:cs typeface="Gautami" panose="020B0502040204020203" pitchFamily="34" charset="0"/>
              </a:rPr>
              <a:t>hen the above form is called “The normal form” or “The first canonical form” of a Matrix</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Here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r</a:t>
            </a:r>
            <a:r>
              <a:rPr lang="en-US" dirty="0">
                <a:latin typeface="Times New Roman" panose="02020603050405020304" pitchFamily="18" charset="0"/>
                <a:ea typeface="Times New Roman" panose="02020603050405020304" pitchFamily="18" charset="0"/>
                <a:cs typeface="Gautami" panose="020B0502040204020203" pitchFamily="34" charset="0"/>
              </a:rPr>
              <a:t> indicates the rank of a matrix.  The various normal forms are </a:t>
            </a:r>
            <a:endParaRPr lang="en-US" dirty="0"/>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034420409"/>
              </p:ext>
            </p:extLst>
          </p:nvPr>
        </p:nvGraphicFramePr>
        <p:xfrm>
          <a:off x="609600" y="3104916"/>
          <a:ext cx="1873547" cy="628883"/>
        </p:xfrm>
        <a:graphic>
          <a:graphicData uri="http://schemas.openxmlformats.org/presentationml/2006/ole">
            <mc:AlternateContent xmlns:mc="http://schemas.openxmlformats.org/markup-compatibility/2006">
              <mc:Choice xmlns:v="urn:schemas-microsoft-com:vml" Requires="v">
                <p:oleObj spid="_x0000_s32220" name="Equation" r:id="rId5" imgW="1358900" imgH="457200" progId="Equation.DSMT4">
                  <p:embed/>
                </p:oleObj>
              </mc:Choice>
              <mc:Fallback>
                <p:oleObj name="Equation" r:id="rId5" imgW="1358900" imgH="4572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104916"/>
                        <a:ext cx="1873547" cy="628883"/>
                      </a:xfrm>
                      <a:prstGeom prst="rect">
                        <a:avLst/>
                      </a:prstGeom>
                      <a:noFill/>
                    </p:spPr>
                  </p:pic>
                </p:oleObj>
              </mc:Fallback>
            </mc:AlternateContent>
          </a:graphicData>
        </a:graphic>
      </p:graphicFrame>
      <p:sp>
        <p:nvSpPr>
          <p:cNvPr id="10" name="TextBox 9"/>
          <p:cNvSpPr txBox="1"/>
          <p:nvPr/>
        </p:nvSpPr>
        <p:spPr>
          <a:xfrm>
            <a:off x="2667000" y="3200400"/>
            <a:ext cx="528478" cy="369332"/>
          </a:xfrm>
          <a:prstGeom prst="rect">
            <a:avLst/>
          </a:prstGeom>
          <a:noFill/>
        </p:spPr>
        <p:txBody>
          <a:bodyPr wrap="none" rtlCol="0">
            <a:spAutoFit/>
          </a:bodyPr>
          <a:lstStyle/>
          <a:p>
            <a:r>
              <a:rPr lang="en-US" dirty="0" smtClean="0"/>
              <a:t>etc.</a:t>
            </a:r>
            <a:endParaRPr lang="en-US" dirty="0"/>
          </a:p>
        </p:txBody>
      </p:sp>
    </p:spTree>
    <p:extLst>
      <p:ext uri="{BB962C8B-B14F-4D97-AF65-F5344CB8AC3E}">
        <p14:creationId xmlns:p14="http://schemas.microsoft.com/office/powerpoint/2010/main" val="394549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25</a:t>
            </a:fld>
            <a:endParaRPr lang="en-US"/>
          </a:p>
        </p:txBody>
      </p:sp>
      <p:sp>
        <p:nvSpPr>
          <p:cNvPr id="4" name="TextBox 3"/>
          <p:cNvSpPr txBox="1"/>
          <p:nvPr/>
        </p:nvSpPr>
        <p:spPr>
          <a:xfrm>
            <a:off x="2784594" y="381000"/>
            <a:ext cx="3159006" cy="430887"/>
          </a:xfrm>
          <a:prstGeom prst="rect">
            <a:avLst/>
          </a:prstGeom>
          <a:noFill/>
        </p:spPr>
        <p:txBody>
          <a:bodyPr wrap="none" rtlCol="0">
            <a:spAutoFit/>
          </a:bodyPr>
          <a:lstStyle/>
          <a:p>
            <a:pPr algn="ctr"/>
            <a:r>
              <a:rPr lang="en-US" sz="2200" u="sng" dirty="0" smtClean="0">
                <a:solidFill>
                  <a:srgbClr val="002060"/>
                </a:solidFill>
              </a:rPr>
              <a:t>Problems on Normal form</a:t>
            </a:r>
            <a:endParaRPr lang="en-US" sz="2200" u="sng" dirty="0">
              <a:solidFill>
                <a:srgbClr val="002060"/>
              </a:solidFill>
            </a:endParaRPr>
          </a:p>
        </p:txBody>
      </p:sp>
      <p:sp>
        <p:nvSpPr>
          <p:cNvPr id="5" name="Rectangle 4"/>
          <p:cNvSpPr/>
          <p:nvPr/>
        </p:nvSpPr>
        <p:spPr>
          <a:xfrm>
            <a:off x="381000" y="914400"/>
            <a:ext cx="2954655" cy="369332"/>
          </a:xfrm>
          <a:prstGeom prst="rect">
            <a:avLst/>
          </a:prstGeom>
        </p:spPr>
        <p:txBody>
          <a:bodyPr wrap="none">
            <a:spAutoFit/>
          </a:bodyPr>
          <a:lstStyle/>
          <a:p>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1. Find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the rank of the matrix </a:t>
            </a:r>
            <a:endParaRPr lang="en-US" dirty="0">
              <a:solidFill>
                <a:srgbClr val="FF0000"/>
              </a:solidFill>
            </a:endParaRPr>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940507711"/>
              </p:ext>
            </p:extLst>
          </p:nvPr>
        </p:nvGraphicFramePr>
        <p:xfrm>
          <a:off x="3335655" y="792836"/>
          <a:ext cx="1466461" cy="1340764"/>
        </p:xfrm>
        <a:graphic>
          <a:graphicData uri="http://schemas.openxmlformats.org/presentationml/2006/ole">
            <mc:AlternateContent xmlns:mc="http://schemas.openxmlformats.org/markup-compatibility/2006">
              <mc:Choice xmlns:v="urn:schemas-microsoft-com:vml" Requires="v">
                <p:oleObj spid="_x0000_s18430" name="Equation" r:id="rId3" imgW="1003300" imgH="914400" progId="Equation.DSMT4">
                  <p:embed/>
                </p:oleObj>
              </mc:Choice>
              <mc:Fallback>
                <p:oleObj name="Equation" r:id="rId3" imgW="10033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5655" y="792836"/>
                        <a:ext cx="1466461" cy="1340764"/>
                      </a:xfrm>
                      <a:prstGeom prst="rect">
                        <a:avLst/>
                      </a:prstGeom>
                      <a:noFill/>
                    </p:spPr>
                  </p:pic>
                </p:oleObj>
              </mc:Fallback>
            </mc:AlternateContent>
          </a:graphicData>
        </a:graphic>
      </p:graphicFrame>
      <p:sp>
        <p:nvSpPr>
          <p:cNvPr id="8" name="Rectangle 7"/>
          <p:cNvSpPr/>
          <p:nvPr/>
        </p:nvSpPr>
        <p:spPr>
          <a:xfrm>
            <a:off x="4800600" y="914401"/>
            <a:ext cx="2800224" cy="369332"/>
          </a:xfrm>
          <a:prstGeom prst="rect">
            <a:avLst/>
          </a:prstGeom>
        </p:spPr>
        <p:txBody>
          <a:bodyPr wrap="square">
            <a:spAutoFit/>
          </a:bodyPr>
          <a:lstStyle/>
          <a:p>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b</a:t>
            </a: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y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reducing to normal </a:t>
            </a: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form.</a:t>
            </a:r>
            <a:endParaRPr lang="en-US" dirty="0">
              <a:solidFill>
                <a:srgbClr val="FF0000"/>
              </a:solidFill>
            </a:endParaRPr>
          </a:p>
        </p:txBody>
      </p:sp>
      <p:sp>
        <p:nvSpPr>
          <p:cNvPr id="9" name="Rectangle 8"/>
          <p:cNvSpPr/>
          <p:nvPr/>
        </p:nvSpPr>
        <p:spPr>
          <a:xfrm>
            <a:off x="381000" y="2297668"/>
            <a:ext cx="685799" cy="369332"/>
          </a:xfrm>
          <a:prstGeom prst="rect">
            <a:avLst/>
          </a:prstGeom>
        </p:spPr>
        <p:txBody>
          <a:bodyPr wrap="square">
            <a:spAutoFit/>
          </a:bodyPr>
          <a:lstStyle/>
          <a:p>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endParaRPr lang="en-US" dirty="0">
              <a:solidFill>
                <a:srgbClr val="FF0000"/>
              </a:solidFill>
            </a:endParaRPr>
          </a:p>
        </p:txBody>
      </p:sp>
      <p:sp>
        <p:nvSpPr>
          <p:cNvPr id="10" name="Rectangle 9"/>
          <p:cNvSpPr/>
          <p:nvPr/>
        </p:nvSpPr>
        <p:spPr>
          <a:xfrm>
            <a:off x="914401" y="2297668"/>
            <a:ext cx="9906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Let A = </a:t>
            </a:r>
            <a:endParaRPr lang="en-US" dirty="0"/>
          </a:p>
        </p:txBody>
      </p:sp>
      <p:sp>
        <p:nvSpPr>
          <p:cNvPr id="11"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3211558867"/>
              </p:ext>
            </p:extLst>
          </p:nvPr>
        </p:nvGraphicFramePr>
        <p:xfrm>
          <a:off x="1853564" y="2025133"/>
          <a:ext cx="1482091" cy="1355055"/>
        </p:xfrm>
        <a:graphic>
          <a:graphicData uri="http://schemas.openxmlformats.org/presentationml/2006/ole">
            <mc:AlternateContent xmlns:mc="http://schemas.openxmlformats.org/markup-compatibility/2006">
              <mc:Choice xmlns:v="urn:schemas-microsoft-com:vml" Requires="v">
                <p:oleObj spid="_x0000_s18431" name="Equation" r:id="rId5" imgW="1003300" imgH="914400" progId="Equation.DSMT4">
                  <p:embed/>
                </p:oleObj>
              </mc:Choice>
              <mc:Fallback>
                <p:oleObj name="Equation" r:id="rId5" imgW="1003300" imgH="9144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3564" y="2025133"/>
                        <a:ext cx="1482091" cy="1355055"/>
                      </a:xfrm>
                      <a:prstGeom prst="rect">
                        <a:avLst/>
                      </a:prstGeom>
                      <a:noFill/>
                    </p:spPr>
                  </p:pic>
                </p:oleObj>
              </mc:Fallback>
            </mc:AlternateContent>
          </a:graphicData>
        </a:graphic>
      </p:graphicFrame>
      <p:sp>
        <p:nvSpPr>
          <p:cNvPr id="13" name="Rectangle 12"/>
          <p:cNvSpPr/>
          <p:nvPr/>
        </p:nvSpPr>
        <p:spPr>
          <a:xfrm>
            <a:off x="3505200" y="2362200"/>
            <a:ext cx="304038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4" name="Rectangle 13"/>
          <p:cNvSpPr/>
          <p:nvPr/>
        </p:nvSpPr>
        <p:spPr>
          <a:xfrm>
            <a:off x="1143000" y="3745468"/>
            <a:ext cx="710564"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ject 15"/>
          <p:cNvGraphicFramePr>
            <a:graphicFrameLocks noChangeAspect="1"/>
          </p:cNvGraphicFramePr>
          <p:nvPr>
            <p:extLst>
              <p:ext uri="{D42A27DB-BD31-4B8C-83A1-F6EECF244321}">
                <p14:modId xmlns:p14="http://schemas.microsoft.com/office/powerpoint/2010/main" val="32753973"/>
              </p:ext>
            </p:extLst>
          </p:nvPr>
        </p:nvGraphicFramePr>
        <p:xfrm>
          <a:off x="1779706" y="3462222"/>
          <a:ext cx="1420694" cy="1298920"/>
        </p:xfrm>
        <a:graphic>
          <a:graphicData uri="http://schemas.openxmlformats.org/presentationml/2006/ole">
            <mc:AlternateContent xmlns:mc="http://schemas.openxmlformats.org/markup-compatibility/2006">
              <mc:Choice xmlns:v="urn:schemas-microsoft-com:vml" Requires="v">
                <p:oleObj spid="_x0000_s75776" name="Equation" r:id="rId6" imgW="1003300" imgH="914400" progId="Equation.DSMT4">
                  <p:embed/>
                </p:oleObj>
              </mc:Choice>
              <mc:Fallback>
                <p:oleObj name="Equation" r:id="rId6" imgW="1003300" imgH="914400" progId="Equation.DSMT4">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9706" y="3462222"/>
                        <a:ext cx="1420694" cy="1298920"/>
                      </a:xfrm>
                      <a:prstGeom prst="rect">
                        <a:avLst/>
                      </a:prstGeom>
                      <a:noFill/>
                    </p:spPr>
                  </p:pic>
                </p:oleObj>
              </mc:Fallback>
            </mc:AlternateContent>
          </a:graphicData>
        </a:graphic>
      </p:graphicFrame>
      <p:sp>
        <p:nvSpPr>
          <p:cNvPr id="17" name="Rectangle 16"/>
          <p:cNvSpPr/>
          <p:nvPr/>
        </p:nvSpPr>
        <p:spPr>
          <a:xfrm>
            <a:off x="3810000" y="3505200"/>
            <a:ext cx="2590800" cy="923330"/>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4R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and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8" name="Rectangle 17"/>
          <p:cNvSpPr/>
          <p:nvPr/>
        </p:nvSpPr>
        <p:spPr>
          <a:xfrm>
            <a:off x="1159848" y="52694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 name="Object 19"/>
          <p:cNvGraphicFramePr>
            <a:graphicFrameLocks noChangeAspect="1"/>
          </p:cNvGraphicFramePr>
          <p:nvPr>
            <p:extLst>
              <p:ext uri="{D42A27DB-BD31-4B8C-83A1-F6EECF244321}">
                <p14:modId xmlns:p14="http://schemas.microsoft.com/office/powerpoint/2010/main" val="1015344470"/>
              </p:ext>
            </p:extLst>
          </p:nvPr>
        </p:nvGraphicFramePr>
        <p:xfrm>
          <a:off x="1832093" y="4881276"/>
          <a:ext cx="1503562" cy="1202850"/>
        </p:xfrm>
        <a:graphic>
          <a:graphicData uri="http://schemas.openxmlformats.org/presentationml/2006/ole">
            <mc:AlternateContent xmlns:mc="http://schemas.openxmlformats.org/markup-compatibility/2006">
              <mc:Choice xmlns:v="urn:schemas-microsoft-com:vml" Requires="v">
                <p:oleObj spid="_x0000_s75777" name="Equation" r:id="rId8" imgW="1143000" imgH="914400" progId="Equation.DSMT4">
                  <p:embed/>
                </p:oleObj>
              </mc:Choice>
              <mc:Fallback>
                <p:oleObj name="Equation" r:id="rId8" imgW="1143000" imgH="914400" progId="Equation.DSMT4">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32093" y="4881276"/>
                        <a:ext cx="1503562" cy="1202850"/>
                      </a:xfrm>
                      <a:prstGeom prst="rect">
                        <a:avLst/>
                      </a:prstGeom>
                      <a:noFill/>
                    </p:spPr>
                  </p:pic>
                </p:oleObj>
              </mc:Fallback>
            </mc:AlternateContent>
          </a:graphicData>
        </a:graphic>
      </p:graphicFrame>
      <p:sp>
        <p:nvSpPr>
          <p:cNvPr id="21" name="Rectangle 20"/>
          <p:cNvSpPr/>
          <p:nvPr/>
        </p:nvSpPr>
        <p:spPr>
          <a:xfrm>
            <a:off x="3581400" y="4953000"/>
            <a:ext cx="25146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3C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2882128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9" grpId="0"/>
      <p:bldP spid="10" grpId="0"/>
      <p:bldP spid="13" grpId="0"/>
      <p:bldP spid="14" grpId="0"/>
      <p:bldP spid="17" grpId="0"/>
      <p:bldP spid="18"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26</a:t>
            </a:fld>
            <a:endParaRPr lang="en-US"/>
          </a:p>
        </p:txBody>
      </p:sp>
      <p:sp>
        <p:nvSpPr>
          <p:cNvPr id="3" name="Rectangle 2"/>
          <p:cNvSpPr/>
          <p:nvPr/>
        </p:nvSpPr>
        <p:spPr>
          <a:xfrm>
            <a:off x="990600" y="3810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3"/>
          <p:cNvSpPr/>
          <p:nvPr/>
        </p:nvSpPr>
        <p:spPr>
          <a:xfrm>
            <a:off x="1066800" y="17526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3243870015"/>
              </p:ext>
            </p:extLst>
          </p:nvPr>
        </p:nvGraphicFramePr>
        <p:xfrm>
          <a:off x="1583352" y="108466"/>
          <a:ext cx="1464648" cy="1171718"/>
        </p:xfrm>
        <a:graphic>
          <a:graphicData uri="http://schemas.openxmlformats.org/presentationml/2006/ole">
            <mc:AlternateContent xmlns:mc="http://schemas.openxmlformats.org/markup-compatibility/2006">
              <mc:Choice xmlns:v="urn:schemas-microsoft-com:vml" Requires="v">
                <p:oleObj spid="_x0000_s74764" name="Equation" r:id="rId3" imgW="1143000" imgH="914400" progId="Equation.DSMT4">
                  <p:embed/>
                </p:oleObj>
              </mc:Choice>
              <mc:Fallback>
                <p:oleObj name="Equation" r:id="rId3" imgW="11430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3352" y="108466"/>
                        <a:ext cx="1464648" cy="1171718"/>
                      </a:xfrm>
                      <a:prstGeom prst="rect">
                        <a:avLst/>
                      </a:prstGeom>
                      <a:noFill/>
                    </p:spPr>
                  </p:pic>
                </p:oleObj>
              </mc:Fallback>
            </mc:AlternateContent>
          </a:graphicData>
        </a:graphic>
      </p:graphicFrame>
      <p:sp>
        <p:nvSpPr>
          <p:cNvPr id="7" name="Rectangle 6"/>
          <p:cNvSpPr/>
          <p:nvPr/>
        </p:nvSpPr>
        <p:spPr>
          <a:xfrm>
            <a:off x="3352800" y="381000"/>
            <a:ext cx="338906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6R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540977733"/>
              </p:ext>
            </p:extLst>
          </p:nvPr>
        </p:nvGraphicFramePr>
        <p:xfrm>
          <a:off x="1625598" y="1447799"/>
          <a:ext cx="1422402" cy="1219201"/>
        </p:xfrm>
        <a:graphic>
          <a:graphicData uri="http://schemas.openxmlformats.org/presentationml/2006/ole">
            <mc:AlternateContent xmlns:mc="http://schemas.openxmlformats.org/markup-compatibility/2006">
              <mc:Choice xmlns:v="urn:schemas-microsoft-com:vml" Requires="v">
                <p:oleObj spid="_x0000_s74765" name="Equation" r:id="rId5" imgW="1066800" imgH="914400" progId="Equation.DSMT4">
                  <p:embed/>
                </p:oleObj>
              </mc:Choice>
              <mc:Fallback>
                <p:oleObj name="Equation" r:id="rId5" imgW="10668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5598" y="1447799"/>
                        <a:ext cx="1422402" cy="1219201"/>
                      </a:xfrm>
                      <a:prstGeom prst="rect">
                        <a:avLst/>
                      </a:prstGeom>
                      <a:noFill/>
                    </p:spPr>
                  </p:pic>
                </p:oleObj>
              </mc:Fallback>
            </mc:AlternateContent>
          </a:graphicData>
        </a:graphic>
      </p:graphicFrame>
      <p:sp>
        <p:nvSpPr>
          <p:cNvPr id="10" name="Rectangle 9"/>
          <p:cNvSpPr/>
          <p:nvPr/>
        </p:nvSpPr>
        <p:spPr>
          <a:xfrm>
            <a:off x="3352800" y="1600200"/>
            <a:ext cx="345318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+ 5c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10"/>
          <p:cNvSpPr/>
          <p:nvPr/>
        </p:nvSpPr>
        <p:spPr>
          <a:xfrm>
            <a:off x="1083648" y="3244334"/>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2" name="Rectangle 11"/>
          <p:cNvSpPr/>
          <p:nvPr/>
        </p:nvSpPr>
        <p:spPr>
          <a:xfrm>
            <a:off x="1159848" y="47360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3"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88674926"/>
              </p:ext>
            </p:extLst>
          </p:nvPr>
        </p:nvGraphicFramePr>
        <p:xfrm>
          <a:off x="1676400" y="2878548"/>
          <a:ext cx="1397001" cy="1197429"/>
        </p:xfrm>
        <a:graphic>
          <a:graphicData uri="http://schemas.openxmlformats.org/presentationml/2006/ole">
            <mc:AlternateContent xmlns:mc="http://schemas.openxmlformats.org/markup-compatibility/2006">
              <mc:Choice xmlns:v="urn:schemas-microsoft-com:vml" Requires="v">
                <p:oleObj spid="_x0000_s74766" name="Equation" r:id="rId7" imgW="1066800" imgH="914400" progId="Equation.DSMT4">
                  <p:embed/>
                </p:oleObj>
              </mc:Choice>
              <mc:Fallback>
                <p:oleObj name="Equation" r:id="rId7" imgW="1066800" imgH="9144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76400" y="2878548"/>
                        <a:ext cx="1397001" cy="1197429"/>
                      </a:xfrm>
                      <a:prstGeom prst="rect">
                        <a:avLst/>
                      </a:prstGeom>
                      <a:noFill/>
                    </p:spPr>
                  </p:pic>
                </p:oleObj>
              </mc:Fallback>
            </mc:AlternateContent>
          </a:graphicData>
        </a:graphic>
      </p:graphicFrame>
      <p:sp>
        <p:nvSpPr>
          <p:cNvPr id="15" name="Rectangle 14"/>
          <p:cNvSpPr/>
          <p:nvPr/>
        </p:nvSpPr>
        <p:spPr>
          <a:xfrm>
            <a:off x="3352800" y="3244334"/>
            <a:ext cx="3375399"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+ 8C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6"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1487988379"/>
              </p:ext>
            </p:extLst>
          </p:nvPr>
        </p:nvGraphicFramePr>
        <p:xfrm>
          <a:off x="1676400" y="4325625"/>
          <a:ext cx="1371600" cy="1371600"/>
        </p:xfrm>
        <a:graphic>
          <a:graphicData uri="http://schemas.openxmlformats.org/presentationml/2006/ole">
            <mc:AlternateContent xmlns:mc="http://schemas.openxmlformats.org/markup-compatibility/2006">
              <mc:Choice xmlns:v="urn:schemas-microsoft-com:vml" Requires="v">
                <p:oleObj spid="_x0000_s74767" name="Equation" r:id="rId9" imgW="914400" imgH="914400" progId="Equation.DSMT4">
                  <p:embed/>
                </p:oleObj>
              </mc:Choice>
              <mc:Fallback>
                <p:oleObj name="Equation" r:id="rId9" imgW="914400" imgH="914400"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76400" y="4325625"/>
                        <a:ext cx="1371600" cy="1371600"/>
                      </a:xfrm>
                      <a:prstGeom prst="rect">
                        <a:avLst/>
                      </a:prstGeom>
                      <a:noFill/>
                    </p:spPr>
                  </p:pic>
                </p:oleObj>
              </mc:Fallback>
            </mc:AlternateContent>
          </a:graphicData>
        </a:graphic>
      </p:graphicFrame>
      <p:sp>
        <p:nvSpPr>
          <p:cNvPr id="31" name="Rectangle 30"/>
          <p:cNvSpPr/>
          <p:nvPr/>
        </p:nvSpPr>
        <p:spPr>
          <a:xfrm>
            <a:off x="3505200" y="4736068"/>
            <a:ext cx="327846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2</a:t>
            </a:r>
            <a:r>
              <a:rPr lang="en-US" dirty="0" smtClean="0">
                <a:latin typeface="Times New Roman" panose="02020603050405020304" pitchFamily="18" charset="0"/>
                <a:ea typeface="Times New Roman" panose="02020603050405020304" pitchFamily="18" charset="0"/>
                <a:cs typeface="Gautami" panose="020B0502040204020203" pitchFamily="34" charset="0"/>
              </a:rPr>
              <a:t> /6; </a:t>
            </a:r>
            <a:r>
              <a:rPr lang="en-US" dirty="0"/>
              <a:t>R</a:t>
            </a:r>
            <a:r>
              <a:rPr lang="en-US" baseline="-25000" dirty="0"/>
              <a:t>4</a:t>
            </a:r>
            <a:r>
              <a:rPr lang="en-US" dirty="0"/>
              <a:t> </a:t>
            </a:r>
            <a:r>
              <a:rPr lang="en-US" dirty="0" smtClean="0">
                <a:sym typeface="Symbol" panose="05050102010706020507" pitchFamily="18" charset="2"/>
              </a:rPr>
              <a:t> </a:t>
            </a:r>
            <a:r>
              <a:rPr lang="en-US" dirty="0"/>
              <a:t>R</a:t>
            </a:r>
            <a:r>
              <a:rPr lang="en-US" baseline="-25000" dirty="0"/>
              <a:t>4</a:t>
            </a:r>
            <a:r>
              <a:rPr lang="en-US" dirty="0"/>
              <a:t> </a:t>
            </a:r>
            <a:r>
              <a:rPr lang="en-US" dirty="0" smtClean="0"/>
              <a:t>/6</a:t>
            </a:r>
            <a:endParaRPr lang="en-US" dirty="0"/>
          </a:p>
        </p:txBody>
      </p:sp>
    </p:spTree>
    <p:extLst>
      <p:ext uri="{BB962C8B-B14F-4D97-AF65-F5344CB8AC3E}">
        <p14:creationId xmlns:p14="http://schemas.microsoft.com/office/powerpoint/2010/main" val="4031786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10" grpId="0"/>
      <p:bldP spid="11" grpId="0"/>
      <p:bldP spid="12" grpId="0"/>
      <p:bldP spid="15" grpId="0"/>
      <p:bldP spid="3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27</a:t>
            </a:fld>
            <a:endParaRPr lang="en-US"/>
          </a:p>
        </p:txBody>
      </p:sp>
      <p:sp>
        <p:nvSpPr>
          <p:cNvPr id="3" name="Rectangle 2"/>
          <p:cNvSpPr/>
          <p:nvPr/>
        </p:nvSpPr>
        <p:spPr>
          <a:xfrm>
            <a:off x="533400" y="228600"/>
            <a:ext cx="5334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3"/>
          <p:cNvSpPr/>
          <p:nvPr/>
        </p:nvSpPr>
        <p:spPr>
          <a:xfrm>
            <a:off x="533400" y="1611868"/>
            <a:ext cx="5334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454796361"/>
              </p:ext>
            </p:extLst>
          </p:nvPr>
        </p:nvGraphicFramePr>
        <p:xfrm>
          <a:off x="1143000" y="23337"/>
          <a:ext cx="1219200" cy="1219200"/>
        </p:xfrm>
        <a:graphic>
          <a:graphicData uri="http://schemas.openxmlformats.org/presentationml/2006/ole">
            <mc:AlternateContent xmlns:mc="http://schemas.openxmlformats.org/markup-compatibility/2006">
              <mc:Choice xmlns:v="urn:schemas-microsoft-com:vml" Requires="v">
                <p:oleObj spid="_x0000_s20477" name="Equation" r:id="rId3" imgW="914400" imgH="914400" progId="Equation.DSMT4">
                  <p:embed/>
                </p:oleObj>
              </mc:Choice>
              <mc:Fallback>
                <p:oleObj name="Equation" r:id="rId3" imgW="9144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3337"/>
                        <a:ext cx="1219200" cy="1219200"/>
                      </a:xfrm>
                      <a:prstGeom prst="rect">
                        <a:avLst/>
                      </a:prstGeom>
                      <a:noFill/>
                    </p:spPr>
                  </p:pic>
                </p:oleObj>
              </mc:Fallback>
            </mc:AlternateContent>
          </a:graphicData>
        </a:graphic>
      </p:graphicFrame>
      <p:sp>
        <p:nvSpPr>
          <p:cNvPr id="7" name="Rectangle 6"/>
          <p:cNvSpPr/>
          <p:nvPr/>
        </p:nvSpPr>
        <p:spPr>
          <a:xfrm>
            <a:off x="2514601" y="228600"/>
            <a:ext cx="3047999"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we have</a:t>
            </a:r>
            <a:endParaRPr lang="en-US" dirty="0"/>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684325335"/>
              </p:ext>
            </p:extLst>
          </p:nvPr>
        </p:nvGraphicFramePr>
        <p:xfrm>
          <a:off x="1228152" y="1311056"/>
          <a:ext cx="2268096" cy="1327666"/>
        </p:xfrm>
        <a:graphic>
          <a:graphicData uri="http://schemas.openxmlformats.org/presentationml/2006/ole">
            <mc:AlternateContent xmlns:mc="http://schemas.openxmlformats.org/markup-compatibility/2006">
              <mc:Choice xmlns:v="urn:schemas-microsoft-com:vml" Requires="v">
                <p:oleObj spid="_x0000_s20478" name="Equation" r:id="rId5" imgW="1562100" imgH="914400" progId="Equation.DSMT4">
                  <p:embed/>
                </p:oleObj>
              </mc:Choice>
              <mc:Fallback>
                <p:oleObj name="Equation" r:id="rId5" imgW="15621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8152" y="1311056"/>
                        <a:ext cx="2268096" cy="1327666"/>
                      </a:xfrm>
                      <a:prstGeom prst="rect">
                        <a:avLst/>
                      </a:prstGeom>
                      <a:noFill/>
                    </p:spPr>
                  </p:pic>
                </p:oleObj>
              </mc:Fallback>
            </mc:AlternateContent>
          </a:graphicData>
        </a:graphic>
      </p:graphicFrame>
      <p:sp>
        <p:nvSpPr>
          <p:cNvPr id="10" name="Rectangle 9"/>
          <p:cNvSpPr/>
          <p:nvPr/>
        </p:nvSpPr>
        <p:spPr>
          <a:xfrm>
            <a:off x="762000" y="2831068"/>
            <a:ext cx="4089646" cy="369332"/>
          </a:xfrm>
          <a:prstGeom prst="rect">
            <a:avLst/>
          </a:prstGeom>
        </p:spPr>
        <p:txBody>
          <a:bodyPr wrap="non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Which is the normal form of the matrix A.</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1" name="Rectangle 10"/>
          <p:cNvSpPr/>
          <p:nvPr/>
        </p:nvSpPr>
        <p:spPr>
          <a:xfrm>
            <a:off x="914400" y="3364468"/>
            <a:ext cx="374506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Hence rank of the matrix A = </a:t>
            </a:r>
            <a:r>
              <a:rPr lang="en-US" dirty="0">
                <a:solidFill>
                  <a:srgbClr val="FF0000"/>
                </a:solidFill>
                <a:latin typeface="Symbol" panose="05050102010706020507" pitchFamily="18" charset="2"/>
                <a:ea typeface="Times New Roman" panose="02020603050405020304" pitchFamily="18" charset="0"/>
                <a:cs typeface="Gautami" panose="020B0502040204020203" pitchFamily="34" charset="0"/>
              </a:rPr>
              <a:t>r</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a:t>
            </a:r>
            <a:r>
              <a:rPr lang="en-US" dirty="0">
                <a:latin typeface="Times New Roman" panose="02020603050405020304" pitchFamily="18" charset="0"/>
                <a:ea typeface="Times New Roman" panose="02020603050405020304" pitchFamily="18" charset="0"/>
                <a:cs typeface="Gautami" panose="020B0502040204020203" pitchFamily="34" charset="0"/>
              </a:rPr>
              <a:t> = 3</a:t>
            </a:r>
            <a:endParaRPr lang="en-US" dirty="0"/>
          </a:p>
        </p:txBody>
      </p:sp>
      <p:sp>
        <p:nvSpPr>
          <p:cNvPr id="12" name="Rectangle 11"/>
          <p:cNvSpPr/>
          <p:nvPr/>
        </p:nvSpPr>
        <p:spPr>
          <a:xfrm>
            <a:off x="457200" y="3962400"/>
            <a:ext cx="2552430" cy="369332"/>
          </a:xfrm>
          <a:prstGeom prst="rect">
            <a:avLst/>
          </a:prstGeom>
        </p:spPr>
        <p:txBody>
          <a:bodyPr wrap="none">
            <a:spAutoFit/>
          </a:bodyPr>
          <a:lstStyle/>
          <a:p>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2</a:t>
            </a: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Reduce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the matrix A = </a:t>
            </a:r>
            <a:endParaRPr lang="en-US" dirty="0">
              <a:solidFill>
                <a:srgbClr val="FF0000"/>
              </a:solidFill>
            </a:endParaRPr>
          </a:p>
        </p:txBody>
      </p:sp>
      <p:sp>
        <p:nvSpPr>
          <p:cNvPr id="13"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3588806861"/>
              </p:ext>
            </p:extLst>
          </p:nvPr>
        </p:nvGraphicFramePr>
        <p:xfrm>
          <a:off x="2971800" y="3798330"/>
          <a:ext cx="1295400" cy="1110343"/>
        </p:xfrm>
        <a:graphic>
          <a:graphicData uri="http://schemas.openxmlformats.org/presentationml/2006/ole">
            <mc:AlternateContent xmlns:mc="http://schemas.openxmlformats.org/markup-compatibility/2006">
              <mc:Choice xmlns:v="urn:schemas-microsoft-com:vml" Requires="v">
                <p:oleObj spid="_x0000_s20479" name="Equation" r:id="rId7" imgW="1066800" imgH="914400" progId="Equation.DSMT4">
                  <p:embed/>
                </p:oleObj>
              </mc:Choice>
              <mc:Fallback>
                <p:oleObj name="Equation" r:id="rId7" imgW="1066800" imgH="9144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00" y="3798330"/>
                        <a:ext cx="1295400" cy="1110343"/>
                      </a:xfrm>
                      <a:prstGeom prst="rect">
                        <a:avLst/>
                      </a:prstGeom>
                      <a:noFill/>
                    </p:spPr>
                  </p:pic>
                </p:oleObj>
              </mc:Fallback>
            </mc:AlternateContent>
          </a:graphicData>
        </a:graphic>
      </p:graphicFrame>
      <p:sp>
        <p:nvSpPr>
          <p:cNvPr id="15" name="Rectangle 14"/>
          <p:cNvSpPr/>
          <p:nvPr/>
        </p:nvSpPr>
        <p:spPr>
          <a:xfrm>
            <a:off x="4345947" y="3962400"/>
            <a:ext cx="3807453" cy="723275"/>
          </a:xfrm>
          <a:prstGeom prst="rect">
            <a:avLst/>
          </a:prstGeom>
        </p:spPr>
        <p:txBody>
          <a:bodyPr wrap="none">
            <a:spAutoFit/>
          </a:bodyPr>
          <a:lstStyle/>
          <a:p>
            <a:pPr marL="360045" marR="0" indent="-360045" algn="just">
              <a:spcBef>
                <a:spcPts val="285"/>
              </a:spcBef>
              <a:spcAft>
                <a:spcPts val="285"/>
              </a:spcAft>
              <a:tabLst>
                <a:tab pos="361950" algn="l"/>
                <a:tab pos="630555" algn="l"/>
                <a:tab pos="900430" algn="l"/>
                <a:tab pos="1170305" algn="l"/>
              </a:tabLst>
            </a:pP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into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the normal form and </a:t>
            </a: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determine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its </a:t>
            </a:r>
            <a:endPar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endParaRPr>
          </a:p>
          <a:p>
            <a:pPr marL="360045" marR="0" indent="-360045" algn="just">
              <a:spcBef>
                <a:spcPts val="285"/>
              </a:spcBef>
              <a:spcAft>
                <a:spcPts val="285"/>
              </a:spcAft>
              <a:tabLst>
                <a:tab pos="361950" algn="l"/>
                <a:tab pos="630555" algn="l"/>
                <a:tab pos="900430" algn="l"/>
                <a:tab pos="1170305" algn="l"/>
              </a:tabLst>
            </a:pP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rank</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6" name="Rectangle 15"/>
          <p:cNvSpPr/>
          <p:nvPr/>
        </p:nvSpPr>
        <p:spPr>
          <a:xfrm>
            <a:off x="457200" y="5269468"/>
            <a:ext cx="627095" cy="369332"/>
          </a:xfrm>
          <a:prstGeom prst="rect">
            <a:avLst/>
          </a:prstGeom>
        </p:spPr>
        <p:txBody>
          <a:bodyPr wrap="none">
            <a:spAutoFit/>
          </a:bodyPr>
          <a:lstStyle/>
          <a:p>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endParaRPr lang="en-US" dirty="0"/>
          </a:p>
        </p:txBody>
      </p:sp>
      <p:sp>
        <p:nvSpPr>
          <p:cNvPr id="17" name="Rectangle 16"/>
          <p:cNvSpPr/>
          <p:nvPr/>
        </p:nvSpPr>
        <p:spPr>
          <a:xfrm>
            <a:off x="1066800" y="5269468"/>
            <a:ext cx="1148199"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Given A </a:t>
            </a:r>
            <a:r>
              <a:rPr lang="en-US"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8"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 name="Object 18"/>
          <p:cNvGraphicFramePr>
            <a:graphicFrameLocks noChangeAspect="1"/>
          </p:cNvGraphicFramePr>
          <p:nvPr>
            <p:extLst>
              <p:ext uri="{D42A27DB-BD31-4B8C-83A1-F6EECF244321}">
                <p14:modId xmlns:p14="http://schemas.microsoft.com/office/powerpoint/2010/main" val="4132732983"/>
              </p:ext>
            </p:extLst>
          </p:nvPr>
        </p:nvGraphicFramePr>
        <p:xfrm>
          <a:off x="2273422" y="5088790"/>
          <a:ext cx="1460377" cy="1251752"/>
        </p:xfrm>
        <a:graphic>
          <a:graphicData uri="http://schemas.openxmlformats.org/presentationml/2006/ole">
            <mc:AlternateContent xmlns:mc="http://schemas.openxmlformats.org/markup-compatibility/2006">
              <mc:Choice xmlns:v="urn:schemas-microsoft-com:vml" Requires="v">
                <p:oleObj spid="_x0000_s76800" name="Equation" r:id="rId9" imgW="1066800" imgH="914400" progId="Equation.DSMT4">
                  <p:embed/>
                </p:oleObj>
              </mc:Choice>
              <mc:Fallback>
                <p:oleObj name="Equation" r:id="rId9" imgW="1066800" imgH="914400" progId="Equation.DSMT4">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73422" y="5088790"/>
                        <a:ext cx="1460377" cy="1251752"/>
                      </a:xfrm>
                      <a:prstGeom prst="rect">
                        <a:avLst/>
                      </a:prstGeom>
                      <a:noFill/>
                    </p:spPr>
                  </p:pic>
                </p:oleObj>
              </mc:Fallback>
            </mc:AlternateContent>
          </a:graphicData>
        </a:graphic>
      </p:graphicFrame>
      <p:sp>
        <p:nvSpPr>
          <p:cNvPr id="20" name="Rectangle 19"/>
          <p:cNvSpPr/>
          <p:nvPr/>
        </p:nvSpPr>
        <p:spPr>
          <a:xfrm>
            <a:off x="3810000" y="5345668"/>
            <a:ext cx="329769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4R, we have</a:t>
            </a:r>
            <a:endParaRPr lang="en-US" dirty="0"/>
          </a:p>
        </p:txBody>
      </p:sp>
    </p:spTree>
    <p:extLst>
      <p:ext uri="{BB962C8B-B14F-4D97-AF65-F5344CB8AC3E}">
        <p14:creationId xmlns:p14="http://schemas.microsoft.com/office/powerpoint/2010/main" val="265209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10" grpId="0"/>
      <p:bldP spid="11" grpId="0"/>
      <p:bldP spid="12" grpId="0"/>
      <p:bldP spid="15" grpId="0"/>
      <p:bldP spid="16" grpId="0"/>
      <p:bldP spid="17"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28</a:t>
            </a:fld>
            <a:endParaRPr lang="en-US"/>
          </a:p>
        </p:txBody>
      </p:sp>
      <p:sp>
        <p:nvSpPr>
          <p:cNvPr id="3" name="Rectangle 2"/>
          <p:cNvSpPr/>
          <p:nvPr/>
        </p:nvSpPr>
        <p:spPr>
          <a:xfrm>
            <a:off x="685800" y="3810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3"/>
          <p:cNvSpPr/>
          <p:nvPr/>
        </p:nvSpPr>
        <p:spPr>
          <a:xfrm>
            <a:off x="762000" y="19050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4"/>
          <p:cNvSpPr/>
          <p:nvPr/>
        </p:nvSpPr>
        <p:spPr>
          <a:xfrm>
            <a:off x="762000" y="34406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6" name="Rectangle 5"/>
          <p:cNvSpPr/>
          <p:nvPr/>
        </p:nvSpPr>
        <p:spPr>
          <a:xfrm>
            <a:off x="762000" y="50408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346988254"/>
              </p:ext>
            </p:extLst>
          </p:nvPr>
        </p:nvGraphicFramePr>
        <p:xfrm>
          <a:off x="1321414" y="108465"/>
          <a:ext cx="1421786" cy="1137429"/>
        </p:xfrm>
        <a:graphic>
          <a:graphicData uri="http://schemas.openxmlformats.org/presentationml/2006/ole">
            <mc:AlternateContent xmlns:mc="http://schemas.openxmlformats.org/markup-compatibility/2006">
              <mc:Choice xmlns:v="urn:schemas-microsoft-com:vml" Requires="v">
                <p:oleObj spid="_x0000_s21489" name="Equation" r:id="rId3" imgW="1143000" imgH="914400" progId="Equation.DSMT4">
                  <p:embed/>
                </p:oleObj>
              </mc:Choice>
              <mc:Fallback>
                <p:oleObj name="Equation" r:id="rId3" imgW="11430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1414" y="108465"/>
                        <a:ext cx="1421786" cy="1137429"/>
                      </a:xfrm>
                      <a:prstGeom prst="rect">
                        <a:avLst/>
                      </a:prstGeom>
                      <a:noFill/>
                    </p:spPr>
                  </p:pic>
                </p:oleObj>
              </mc:Fallback>
            </mc:AlternateContent>
          </a:graphicData>
        </a:graphic>
      </p:graphicFrame>
      <p:sp>
        <p:nvSpPr>
          <p:cNvPr id="9" name="Rectangle 8"/>
          <p:cNvSpPr/>
          <p:nvPr/>
        </p:nvSpPr>
        <p:spPr>
          <a:xfrm>
            <a:off x="3505200" y="304800"/>
            <a:ext cx="2438400" cy="923330"/>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and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+ 3C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0"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416918733"/>
              </p:ext>
            </p:extLst>
          </p:nvPr>
        </p:nvGraphicFramePr>
        <p:xfrm>
          <a:off x="1295400" y="1452562"/>
          <a:ext cx="1404194" cy="1214438"/>
        </p:xfrm>
        <a:graphic>
          <a:graphicData uri="http://schemas.openxmlformats.org/presentationml/2006/ole">
            <mc:AlternateContent xmlns:mc="http://schemas.openxmlformats.org/markup-compatibility/2006">
              <mc:Choice xmlns:v="urn:schemas-microsoft-com:vml" Requires="v">
                <p:oleObj spid="_x0000_s21490" name="Equation" r:id="rId5" imgW="1054100" imgH="914400" progId="Equation.DSMT4">
                  <p:embed/>
                </p:oleObj>
              </mc:Choice>
              <mc:Fallback>
                <p:oleObj name="Equation" r:id="rId5" imgW="10541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452562"/>
                        <a:ext cx="1404194" cy="1214438"/>
                      </a:xfrm>
                      <a:prstGeom prst="rect">
                        <a:avLst/>
                      </a:prstGeom>
                      <a:noFill/>
                    </p:spPr>
                  </p:pic>
                </p:oleObj>
              </mc:Fallback>
            </mc:AlternateContent>
          </a:graphicData>
        </a:graphic>
      </p:graphicFrame>
      <p:sp>
        <p:nvSpPr>
          <p:cNvPr id="12" name="Rectangle 11"/>
          <p:cNvSpPr/>
          <p:nvPr/>
        </p:nvSpPr>
        <p:spPr>
          <a:xfrm>
            <a:off x="2971800" y="1676400"/>
            <a:ext cx="2810385"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3"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1385712207"/>
              </p:ext>
            </p:extLst>
          </p:nvPr>
        </p:nvGraphicFramePr>
        <p:xfrm>
          <a:off x="1295400" y="2967039"/>
          <a:ext cx="1503312" cy="1300161"/>
        </p:xfrm>
        <a:graphic>
          <a:graphicData uri="http://schemas.openxmlformats.org/presentationml/2006/ole">
            <mc:AlternateContent xmlns:mc="http://schemas.openxmlformats.org/markup-compatibility/2006">
              <mc:Choice xmlns:v="urn:schemas-microsoft-com:vml" Requires="v">
                <p:oleObj spid="_x0000_s21491" name="Equation" r:id="rId7" imgW="1054100" imgH="914400" progId="Equation.DSMT4">
                  <p:embed/>
                </p:oleObj>
              </mc:Choice>
              <mc:Fallback>
                <p:oleObj name="Equation" r:id="rId7" imgW="1054100" imgH="9144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2967039"/>
                        <a:ext cx="1503312" cy="1300161"/>
                      </a:xfrm>
                      <a:prstGeom prst="rect">
                        <a:avLst/>
                      </a:prstGeom>
                      <a:noFill/>
                    </p:spPr>
                  </p:pic>
                </p:oleObj>
              </mc:Fallback>
            </mc:AlternateContent>
          </a:graphicData>
        </a:graphic>
      </p:graphicFrame>
      <p:sp>
        <p:nvSpPr>
          <p:cNvPr id="15" name="Rectangle 14"/>
          <p:cNvSpPr/>
          <p:nvPr/>
        </p:nvSpPr>
        <p:spPr>
          <a:xfrm>
            <a:off x="3048000" y="3105835"/>
            <a:ext cx="25908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6"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1204512408"/>
              </p:ext>
            </p:extLst>
          </p:nvPr>
        </p:nvGraphicFramePr>
        <p:xfrm>
          <a:off x="1295399" y="4567238"/>
          <a:ext cx="1530399" cy="1300162"/>
        </p:xfrm>
        <a:graphic>
          <a:graphicData uri="http://schemas.openxmlformats.org/presentationml/2006/ole">
            <mc:AlternateContent xmlns:mc="http://schemas.openxmlformats.org/markup-compatibility/2006">
              <mc:Choice xmlns:v="urn:schemas-microsoft-com:vml" Requires="v">
                <p:oleObj spid="_x0000_s21492" name="Equation" r:id="rId9" imgW="1079500" imgH="914400" progId="Equation.DSMT4">
                  <p:embed/>
                </p:oleObj>
              </mc:Choice>
              <mc:Fallback>
                <p:oleObj name="Equation" r:id="rId9" imgW="1079500" imgH="9144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95399" y="4567238"/>
                        <a:ext cx="1530399" cy="1300162"/>
                      </a:xfrm>
                      <a:prstGeom prst="rect">
                        <a:avLst/>
                      </a:prstGeom>
                      <a:noFill/>
                    </p:spPr>
                  </p:pic>
                </p:oleObj>
              </mc:Fallback>
            </mc:AlternateContent>
          </a:graphicData>
        </a:graphic>
      </p:graphicFrame>
      <p:sp>
        <p:nvSpPr>
          <p:cNvPr id="18" name="Rectangle 17"/>
          <p:cNvSpPr/>
          <p:nvPr/>
        </p:nvSpPr>
        <p:spPr>
          <a:xfrm>
            <a:off x="3026158" y="4888468"/>
            <a:ext cx="3374642" cy="369332"/>
          </a:xfrm>
          <a:prstGeom prst="rect">
            <a:avLst/>
          </a:prstGeom>
        </p:spPr>
        <p:txBody>
          <a:bodyPr wrap="non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345601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P spid="12" grpId="0"/>
      <p:bldP spid="15"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29</a:t>
            </a:fld>
            <a:endParaRPr lang="en-US"/>
          </a:p>
        </p:txBody>
      </p:sp>
      <p:sp>
        <p:nvSpPr>
          <p:cNvPr id="3" name="Rectangle 2"/>
          <p:cNvSpPr/>
          <p:nvPr/>
        </p:nvSpPr>
        <p:spPr>
          <a:xfrm>
            <a:off x="533400" y="5334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3"/>
          <p:cNvSpPr/>
          <p:nvPr/>
        </p:nvSpPr>
        <p:spPr>
          <a:xfrm>
            <a:off x="609600" y="20690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4"/>
          <p:cNvSpPr/>
          <p:nvPr/>
        </p:nvSpPr>
        <p:spPr>
          <a:xfrm>
            <a:off x="609600" y="37338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6" name="Rectangle 5"/>
          <p:cNvSpPr/>
          <p:nvPr/>
        </p:nvSpPr>
        <p:spPr>
          <a:xfrm>
            <a:off x="762000" y="53456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4227949925"/>
              </p:ext>
            </p:extLst>
          </p:nvPr>
        </p:nvGraphicFramePr>
        <p:xfrm>
          <a:off x="1155700" y="228600"/>
          <a:ext cx="1435100" cy="1219200"/>
        </p:xfrm>
        <a:graphic>
          <a:graphicData uri="http://schemas.openxmlformats.org/presentationml/2006/ole">
            <mc:AlternateContent xmlns:mc="http://schemas.openxmlformats.org/markup-compatibility/2006">
              <mc:Choice xmlns:v="urn:schemas-microsoft-com:vml" Requires="v">
                <p:oleObj spid="_x0000_s22509" name="Equation" r:id="rId3" imgW="1079500" imgH="914400" progId="Equation.DSMT4">
                  <p:embed/>
                </p:oleObj>
              </mc:Choice>
              <mc:Fallback>
                <p:oleObj name="Equation" r:id="rId3" imgW="10795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5700" y="228600"/>
                        <a:ext cx="1435100" cy="1219200"/>
                      </a:xfrm>
                      <a:prstGeom prst="rect">
                        <a:avLst/>
                      </a:prstGeom>
                      <a:noFill/>
                    </p:spPr>
                  </p:pic>
                </p:oleObj>
              </mc:Fallback>
            </mc:AlternateContent>
          </a:graphicData>
        </a:graphic>
      </p:graphicFrame>
      <p:sp>
        <p:nvSpPr>
          <p:cNvPr id="9" name="Rectangle 8"/>
          <p:cNvSpPr/>
          <p:nvPr/>
        </p:nvSpPr>
        <p:spPr>
          <a:xfrm>
            <a:off x="2971800" y="609600"/>
            <a:ext cx="281038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0"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568809821"/>
              </p:ext>
            </p:extLst>
          </p:nvPr>
        </p:nvGraphicFramePr>
        <p:xfrm>
          <a:off x="1143000" y="1676400"/>
          <a:ext cx="1435100" cy="1219200"/>
        </p:xfrm>
        <a:graphic>
          <a:graphicData uri="http://schemas.openxmlformats.org/presentationml/2006/ole">
            <mc:AlternateContent xmlns:mc="http://schemas.openxmlformats.org/markup-compatibility/2006">
              <mc:Choice xmlns:v="urn:schemas-microsoft-com:vml" Requires="v">
                <p:oleObj spid="_x0000_s22510" name="Equation" r:id="rId5" imgW="1079500" imgH="914400" progId="Equation.DSMT4">
                  <p:embed/>
                </p:oleObj>
              </mc:Choice>
              <mc:Fallback>
                <p:oleObj name="Equation" r:id="rId5" imgW="10795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1676400"/>
                        <a:ext cx="1435100" cy="1219200"/>
                      </a:xfrm>
                      <a:prstGeom prst="rect">
                        <a:avLst/>
                      </a:prstGeom>
                      <a:noFill/>
                    </p:spPr>
                  </p:pic>
                </p:oleObj>
              </mc:Fallback>
            </mc:AlternateContent>
          </a:graphicData>
        </a:graphic>
      </p:graphicFrame>
      <p:sp>
        <p:nvSpPr>
          <p:cNvPr id="12" name="Rectangle 11"/>
          <p:cNvSpPr/>
          <p:nvPr/>
        </p:nvSpPr>
        <p:spPr>
          <a:xfrm>
            <a:off x="3011731" y="1981200"/>
            <a:ext cx="338906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3"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4196165378"/>
              </p:ext>
            </p:extLst>
          </p:nvPr>
        </p:nvGraphicFramePr>
        <p:xfrm>
          <a:off x="1142999" y="3316233"/>
          <a:ext cx="1478141" cy="1255765"/>
        </p:xfrm>
        <a:graphic>
          <a:graphicData uri="http://schemas.openxmlformats.org/presentationml/2006/ole">
            <mc:AlternateContent xmlns:mc="http://schemas.openxmlformats.org/markup-compatibility/2006">
              <mc:Choice xmlns:v="urn:schemas-microsoft-com:vml" Requires="v">
                <p:oleObj spid="_x0000_s22511" name="Equation" r:id="rId7" imgW="1079500" imgH="914400" progId="Equation.DSMT4">
                  <p:embed/>
                </p:oleObj>
              </mc:Choice>
              <mc:Fallback>
                <p:oleObj name="Equation" r:id="rId7" imgW="1079500" imgH="9144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2999" y="3316233"/>
                        <a:ext cx="1478141" cy="1255765"/>
                      </a:xfrm>
                      <a:prstGeom prst="rect">
                        <a:avLst/>
                      </a:prstGeom>
                      <a:noFill/>
                    </p:spPr>
                  </p:pic>
                </p:oleObj>
              </mc:Fallback>
            </mc:AlternateContent>
          </a:graphicData>
        </a:graphic>
      </p:graphicFrame>
      <p:sp>
        <p:nvSpPr>
          <p:cNvPr id="16" name="Rectangle 15"/>
          <p:cNvSpPr/>
          <p:nvPr/>
        </p:nvSpPr>
        <p:spPr>
          <a:xfrm>
            <a:off x="2959917" y="3581400"/>
            <a:ext cx="2291012" cy="646331"/>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/-8,</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/-4</a:t>
            </a:r>
            <a:endParaRPr lang="en-US" dirty="0"/>
          </a:p>
        </p:txBody>
      </p:sp>
      <p:sp>
        <p:nvSpPr>
          <p:cNvPr id="17"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extLst>
              <p:ext uri="{D42A27DB-BD31-4B8C-83A1-F6EECF244321}">
                <p14:modId xmlns:p14="http://schemas.microsoft.com/office/powerpoint/2010/main" val="1297822934"/>
              </p:ext>
            </p:extLst>
          </p:nvPr>
        </p:nvGraphicFramePr>
        <p:xfrm>
          <a:off x="1341436" y="4800600"/>
          <a:ext cx="1763183" cy="1244600"/>
        </p:xfrm>
        <a:graphic>
          <a:graphicData uri="http://schemas.openxmlformats.org/presentationml/2006/ole">
            <mc:AlternateContent xmlns:mc="http://schemas.openxmlformats.org/markup-compatibility/2006">
              <mc:Choice xmlns:v="urn:schemas-microsoft-com:vml" Requires="v">
                <p:oleObj spid="_x0000_s22512" name="Equation" r:id="rId9" imgW="1295400" imgH="914400" progId="Equation.DSMT4">
                  <p:embed/>
                </p:oleObj>
              </mc:Choice>
              <mc:Fallback>
                <p:oleObj name="Equation" r:id="rId9" imgW="1295400" imgH="9144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41436" y="4800600"/>
                        <a:ext cx="1763183" cy="1244600"/>
                      </a:xfrm>
                      <a:prstGeom prst="rect">
                        <a:avLst/>
                      </a:prstGeom>
                      <a:noFill/>
                    </p:spPr>
                  </p:pic>
                </p:oleObj>
              </mc:Fallback>
            </mc:AlternateContent>
          </a:graphicData>
        </a:graphic>
      </p:graphicFrame>
      <p:sp>
        <p:nvSpPr>
          <p:cNvPr id="19" name="Rectangle 18"/>
          <p:cNvSpPr/>
          <p:nvPr/>
        </p:nvSpPr>
        <p:spPr>
          <a:xfrm>
            <a:off x="762000" y="6183868"/>
            <a:ext cx="4038350" cy="369332"/>
          </a:xfrm>
          <a:prstGeom prst="rect">
            <a:avLst/>
          </a:prstGeom>
        </p:spPr>
        <p:txBody>
          <a:bodyPr wrap="non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which is the normal form of the matrix A.</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20" name="Rectangle 19"/>
          <p:cNvSpPr/>
          <p:nvPr/>
        </p:nvSpPr>
        <p:spPr>
          <a:xfrm>
            <a:off x="4836807" y="6183868"/>
            <a:ext cx="164019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Hence </a:t>
            </a:r>
            <a:r>
              <a:rPr lang="en-US" dirty="0">
                <a:solidFill>
                  <a:srgbClr val="FF0000"/>
                </a:solidFill>
                <a:latin typeface="Symbol" panose="05050102010706020507" pitchFamily="18" charset="2"/>
                <a:ea typeface="Times New Roman" panose="02020603050405020304" pitchFamily="18" charset="0"/>
                <a:cs typeface="Gautami" panose="020B0502040204020203" pitchFamily="34" charset="0"/>
              </a:rPr>
              <a:t>r</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a:t>
            </a:r>
            <a:r>
              <a:rPr lang="en-US" dirty="0">
                <a:latin typeface="Times New Roman" panose="02020603050405020304" pitchFamily="18" charset="0"/>
                <a:ea typeface="Times New Roman" panose="02020603050405020304" pitchFamily="18" charset="0"/>
                <a:cs typeface="Gautami" panose="020B0502040204020203" pitchFamily="34" charset="0"/>
              </a:rPr>
              <a:t>) = 4</a:t>
            </a:r>
            <a:endParaRPr lang="en-US" dirty="0"/>
          </a:p>
        </p:txBody>
      </p:sp>
    </p:spTree>
    <p:extLst>
      <p:ext uri="{BB962C8B-B14F-4D97-AF65-F5344CB8AC3E}">
        <p14:creationId xmlns:p14="http://schemas.microsoft.com/office/powerpoint/2010/main" val="281382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P spid="12" grpId="0"/>
      <p:bldP spid="16"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a:t>
            </a:fld>
            <a:endParaRPr lang="en-US"/>
          </a:p>
        </p:txBody>
      </p:sp>
      <p:sp>
        <p:nvSpPr>
          <p:cNvPr id="3" name="Rectangle 2"/>
          <p:cNvSpPr/>
          <p:nvPr/>
        </p:nvSpPr>
        <p:spPr>
          <a:xfrm>
            <a:off x="304800" y="304801"/>
            <a:ext cx="7848600" cy="987450"/>
          </a:xfrm>
          <a:prstGeom prst="rect">
            <a:avLst/>
          </a:prstGeom>
        </p:spPr>
        <p:txBody>
          <a:bodyPr wrap="square">
            <a:spAutoFit/>
          </a:bodyPr>
          <a:lstStyle/>
          <a:p>
            <a:pPr marL="360045" marR="0" indent="-360045" algn="just">
              <a:spcBef>
                <a:spcPts val="525"/>
              </a:spcBef>
              <a:spcAft>
                <a:spcPts val="525"/>
              </a:spcAft>
              <a:tabLst>
                <a:tab pos="361950" algn="l"/>
                <a:tab pos="63055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Minors of Matrix</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r>
              <a:rPr lang="en-US" b="1"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Let A be an </a:t>
            </a:r>
            <a:r>
              <a:rPr lang="en-US" dirty="0" err="1">
                <a:latin typeface="Times New Roman" panose="02020603050405020304" pitchFamily="18" charset="0"/>
                <a:ea typeface="Times New Roman" panose="02020603050405020304" pitchFamily="18" charset="0"/>
                <a:cs typeface="Gautami" panose="020B0502040204020203" pitchFamily="34" charset="0"/>
              </a:rPr>
              <a:t>m</a:t>
            </a:r>
            <a:r>
              <a:rPr lang="en-US" dirty="0" err="1">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err="1">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matrix. The determinant of a square sub matrix of A is said to be the minor of the matrix A. </a:t>
            </a:r>
            <a:endParaRPr lang="en-US" dirty="0"/>
          </a:p>
        </p:txBody>
      </p:sp>
      <p:sp>
        <p:nvSpPr>
          <p:cNvPr id="4" name="Rectangle 3"/>
          <p:cNvSpPr/>
          <p:nvPr/>
        </p:nvSpPr>
        <p:spPr>
          <a:xfrm>
            <a:off x="359256" y="1752600"/>
            <a:ext cx="154574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Ex.:    Let A = </a:t>
            </a:r>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455218208"/>
              </p:ext>
            </p:extLst>
          </p:nvPr>
        </p:nvGraphicFramePr>
        <p:xfrm>
          <a:off x="1905000" y="1398032"/>
          <a:ext cx="1924610" cy="1116568"/>
        </p:xfrm>
        <a:graphic>
          <a:graphicData uri="http://schemas.openxmlformats.org/presentationml/2006/ole">
            <mc:AlternateContent xmlns:mc="http://schemas.openxmlformats.org/markup-compatibility/2006">
              <mc:Choice xmlns:v="urn:schemas-microsoft-com:vml" Requires="v">
                <p:oleObj spid="_x0000_s27358" name="Equation" r:id="rId3" imgW="1244600" imgH="723900" progId="Equation.DSMT4">
                  <p:embed/>
                </p:oleObj>
              </mc:Choice>
              <mc:Fallback>
                <p:oleObj name="Equation" r:id="rId3" imgW="1244600" imgH="7239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398032"/>
                        <a:ext cx="1924610" cy="1116568"/>
                      </a:xfrm>
                      <a:prstGeom prst="rect">
                        <a:avLst/>
                      </a:prstGeom>
                      <a:noFill/>
                    </p:spPr>
                  </p:pic>
                </p:oleObj>
              </mc:Fallback>
            </mc:AlternateContent>
          </a:graphicData>
        </a:graphic>
      </p:graphicFrame>
      <p:sp>
        <p:nvSpPr>
          <p:cNvPr id="7" name="Rectangle 6"/>
          <p:cNvSpPr/>
          <p:nvPr/>
        </p:nvSpPr>
        <p:spPr>
          <a:xfrm>
            <a:off x="1219200" y="2743200"/>
            <a:ext cx="63246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This matrix has 3 – rowed, 2–rowed and 1 – rowed minors.</a:t>
            </a:r>
            <a:endParaRPr lang="en-US" dirty="0"/>
          </a:p>
        </p:txBody>
      </p:sp>
      <p:sp>
        <p:nvSpPr>
          <p:cNvPr id="8"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397039243"/>
              </p:ext>
            </p:extLst>
          </p:nvPr>
        </p:nvGraphicFramePr>
        <p:xfrm>
          <a:off x="1486180" y="3251174"/>
          <a:ext cx="1964317" cy="1016026"/>
        </p:xfrm>
        <a:graphic>
          <a:graphicData uri="http://schemas.openxmlformats.org/presentationml/2006/ole">
            <mc:AlternateContent xmlns:mc="http://schemas.openxmlformats.org/markup-compatibility/2006">
              <mc:Choice xmlns:v="urn:schemas-microsoft-com:vml" Requires="v">
                <p:oleObj spid="_x0000_s27359" name="Equation" r:id="rId5" imgW="1384300" imgH="711200" progId="Equation.DSMT4">
                  <p:embed/>
                </p:oleObj>
              </mc:Choice>
              <mc:Fallback>
                <p:oleObj name="Equation" r:id="rId5" imgW="1384300" imgH="711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6180" y="3251174"/>
                        <a:ext cx="1964317" cy="1016026"/>
                      </a:xfrm>
                      <a:prstGeom prst="rect">
                        <a:avLst/>
                      </a:prstGeom>
                      <a:noFill/>
                    </p:spPr>
                  </p:pic>
                </p:oleObj>
              </mc:Fallback>
            </mc:AlternateContent>
          </a:graphicData>
        </a:graphic>
      </p:graphicFrame>
      <p:sp>
        <p:nvSpPr>
          <p:cNvPr id="10" name="Rectangle 9"/>
          <p:cNvSpPr/>
          <p:nvPr/>
        </p:nvSpPr>
        <p:spPr>
          <a:xfrm>
            <a:off x="3578500" y="3505200"/>
            <a:ext cx="305090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etc., are 3 – rowed minors of A</a:t>
            </a:r>
            <a:endParaRPr lang="en-US" dirty="0"/>
          </a:p>
        </p:txBody>
      </p:sp>
      <p:sp>
        <p:nvSpPr>
          <p:cNvPr id="12" name="TextBox 11"/>
          <p:cNvSpPr txBox="1"/>
          <p:nvPr/>
        </p:nvSpPr>
        <p:spPr>
          <a:xfrm>
            <a:off x="979402" y="3505200"/>
            <a:ext cx="468398" cy="369332"/>
          </a:xfrm>
          <a:prstGeom prst="rect">
            <a:avLst/>
          </a:prstGeom>
          <a:noFill/>
        </p:spPr>
        <p:txBody>
          <a:bodyPr wrap="none" rtlCol="0">
            <a:spAutoFit/>
          </a:bodyPr>
          <a:lstStyle/>
          <a:p>
            <a:r>
              <a:rPr lang="en-US" dirty="0" smtClean="0"/>
              <a:t>i.e.</a:t>
            </a:r>
            <a:endParaRPr lang="en-US" dirty="0"/>
          </a:p>
        </p:txBody>
      </p:sp>
      <p:sp>
        <p:nvSpPr>
          <p:cNvPr id="13"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596366321"/>
              </p:ext>
            </p:extLst>
          </p:nvPr>
        </p:nvGraphicFramePr>
        <p:xfrm>
          <a:off x="1505230" y="4420130"/>
          <a:ext cx="2073270" cy="695923"/>
        </p:xfrm>
        <a:graphic>
          <a:graphicData uri="http://schemas.openxmlformats.org/presentationml/2006/ole">
            <mc:AlternateContent xmlns:mc="http://schemas.openxmlformats.org/markup-compatibility/2006">
              <mc:Choice xmlns:v="urn:schemas-microsoft-com:vml" Requires="v">
                <p:oleObj spid="_x0000_s27360" name="Equation" r:id="rId7" imgW="1358900" imgH="457200" progId="Equation.DSMT4">
                  <p:embed/>
                </p:oleObj>
              </mc:Choice>
              <mc:Fallback>
                <p:oleObj name="Equation" r:id="rId7" imgW="1358900" imgH="4572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5230" y="4420130"/>
                        <a:ext cx="2073270" cy="695923"/>
                      </a:xfrm>
                      <a:prstGeom prst="rect">
                        <a:avLst/>
                      </a:prstGeom>
                      <a:noFill/>
                    </p:spPr>
                  </p:pic>
                </p:oleObj>
              </mc:Fallback>
            </mc:AlternateContent>
          </a:graphicData>
        </a:graphic>
      </p:graphicFrame>
      <p:sp>
        <p:nvSpPr>
          <p:cNvPr id="15" name="Rectangle 14"/>
          <p:cNvSpPr/>
          <p:nvPr/>
        </p:nvSpPr>
        <p:spPr>
          <a:xfrm>
            <a:off x="3657600" y="4507468"/>
            <a:ext cx="305090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etc., are 2 – rowed minors of A</a:t>
            </a:r>
            <a:endParaRPr lang="en-US" dirty="0"/>
          </a:p>
        </p:txBody>
      </p:sp>
      <p:sp>
        <p:nvSpPr>
          <p:cNvPr id="16" name="Rectangle 15"/>
          <p:cNvSpPr/>
          <p:nvPr/>
        </p:nvSpPr>
        <p:spPr>
          <a:xfrm>
            <a:off x="838200" y="5257800"/>
            <a:ext cx="60198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Each element of the matrix is called 1 – rowed minors of A</a:t>
            </a:r>
            <a:endParaRPr lang="en-US" dirty="0"/>
          </a:p>
        </p:txBody>
      </p:sp>
    </p:spTree>
    <p:extLst>
      <p:ext uri="{BB962C8B-B14F-4D97-AF65-F5344CB8AC3E}">
        <p14:creationId xmlns:p14="http://schemas.microsoft.com/office/powerpoint/2010/main" val="226099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10" grpId="0"/>
      <p:bldP spid="12"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30</a:t>
            </a:fld>
            <a:endParaRPr lang="en-US"/>
          </a:p>
        </p:txBody>
      </p:sp>
      <p:sp>
        <p:nvSpPr>
          <p:cNvPr id="3" name="Rectangle 2"/>
          <p:cNvSpPr/>
          <p:nvPr/>
        </p:nvSpPr>
        <p:spPr>
          <a:xfrm>
            <a:off x="381001" y="304800"/>
            <a:ext cx="2133599" cy="369332"/>
          </a:xfrm>
          <a:prstGeom prst="rect">
            <a:avLst/>
          </a:prstGeom>
        </p:spPr>
        <p:txBody>
          <a:bodyPr wrap="square">
            <a:spAutoFit/>
          </a:bodyPr>
          <a:lstStyle/>
          <a:p>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3. Reduce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the matrix </a:t>
            </a:r>
            <a:endParaRPr lang="en-US" dirty="0">
              <a:solidFill>
                <a:srgbClr val="FF0000"/>
              </a:solidFill>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70194795"/>
              </p:ext>
            </p:extLst>
          </p:nvPr>
        </p:nvGraphicFramePr>
        <p:xfrm>
          <a:off x="2590800" y="32266"/>
          <a:ext cx="1483668" cy="1186934"/>
        </p:xfrm>
        <a:graphic>
          <a:graphicData uri="http://schemas.openxmlformats.org/presentationml/2006/ole">
            <mc:AlternateContent xmlns:mc="http://schemas.openxmlformats.org/markup-compatibility/2006">
              <mc:Choice xmlns:v="urn:schemas-microsoft-com:vml" Requires="v">
                <p:oleObj spid="_x0000_s23529" name="Equation" r:id="rId3" imgW="1143000" imgH="914400" progId="Equation.DSMT4">
                  <p:embed/>
                </p:oleObj>
              </mc:Choice>
              <mc:Fallback>
                <p:oleObj name="Equation" r:id="rId3" imgW="11430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2266"/>
                        <a:ext cx="1483668" cy="1186934"/>
                      </a:xfrm>
                      <a:prstGeom prst="rect">
                        <a:avLst/>
                      </a:prstGeom>
                      <a:noFill/>
                    </p:spPr>
                  </p:pic>
                </p:oleObj>
              </mc:Fallback>
            </mc:AlternateContent>
          </a:graphicData>
        </a:graphic>
      </p:graphicFrame>
      <p:sp>
        <p:nvSpPr>
          <p:cNvPr id="6" name="Rectangle 5"/>
          <p:cNvSpPr/>
          <p:nvPr/>
        </p:nvSpPr>
        <p:spPr>
          <a:xfrm>
            <a:off x="4150668" y="228600"/>
            <a:ext cx="3926531" cy="646331"/>
          </a:xfrm>
          <a:prstGeom prst="rect">
            <a:avLst/>
          </a:prstGeom>
        </p:spPr>
        <p:txBody>
          <a:bodyPr wrap="square">
            <a:spAutoFit/>
          </a:bodyPr>
          <a:lstStyle/>
          <a:p>
            <a:pPr marL="360045" marR="0" indent="-360045" algn="just">
              <a:spcBef>
                <a:spcPts val="525"/>
              </a:spcBef>
              <a:spcAft>
                <a:spcPts val="525"/>
              </a:spcAft>
              <a:tabLst>
                <a:tab pos="361950" algn="l"/>
                <a:tab pos="630555" algn="l"/>
                <a:tab pos="900430" algn="l"/>
                <a:tab pos="1170305" algn="l"/>
              </a:tabLst>
            </a:pP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into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canonical form and hence </a:t>
            </a: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determine its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rank.</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7" name="Rectangle 6"/>
          <p:cNvSpPr/>
          <p:nvPr/>
        </p:nvSpPr>
        <p:spPr>
          <a:xfrm>
            <a:off x="533400" y="1688068"/>
            <a:ext cx="1447800" cy="369332"/>
          </a:xfrm>
          <a:prstGeom prst="rect">
            <a:avLst/>
          </a:prstGeom>
        </p:spPr>
        <p:txBody>
          <a:bodyPr wrap="square">
            <a:spAutoFit/>
          </a:bodyPr>
          <a:lstStyle/>
          <a:p>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b="1"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a:t>
            </a:r>
            <a:r>
              <a:rPr lang="en-US" b="1" dirty="0" smtClean="0">
                <a:latin typeface="Times New Roman" panose="02020603050405020304" pitchFamily="18" charset="0"/>
                <a:ea typeface="Times New Roman" panose="02020603050405020304" pitchFamily="18" charset="0"/>
                <a:cs typeface="Gautami" panose="020B0502040204020203" pitchFamily="34" charset="0"/>
              </a:rPr>
              <a:t>let A = </a:t>
            </a:r>
            <a:endParaRPr lang="en-US" dirty="0"/>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321319604"/>
              </p:ext>
            </p:extLst>
          </p:nvPr>
        </p:nvGraphicFramePr>
        <p:xfrm>
          <a:off x="1943100" y="1384816"/>
          <a:ext cx="1485900" cy="1188720"/>
        </p:xfrm>
        <a:graphic>
          <a:graphicData uri="http://schemas.openxmlformats.org/presentationml/2006/ole">
            <mc:AlternateContent xmlns:mc="http://schemas.openxmlformats.org/markup-compatibility/2006">
              <mc:Choice xmlns:v="urn:schemas-microsoft-com:vml" Requires="v">
                <p:oleObj spid="_x0000_s23530" name="Equation" r:id="rId5" imgW="1143000" imgH="914400" progId="Equation.DSMT4">
                  <p:embed/>
                </p:oleObj>
              </mc:Choice>
              <mc:Fallback>
                <p:oleObj name="Equation" r:id="rId5" imgW="1143000" imgH="914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3100" y="1384816"/>
                        <a:ext cx="1485900" cy="1188720"/>
                      </a:xfrm>
                      <a:prstGeom prst="rect">
                        <a:avLst/>
                      </a:prstGeom>
                      <a:noFill/>
                    </p:spPr>
                  </p:pic>
                </p:oleObj>
              </mc:Fallback>
            </mc:AlternateContent>
          </a:graphicData>
        </a:graphic>
      </p:graphicFrame>
      <p:sp>
        <p:nvSpPr>
          <p:cNvPr id="10" name="Rectangle 9"/>
          <p:cNvSpPr/>
          <p:nvPr/>
        </p:nvSpPr>
        <p:spPr>
          <a:xfrm>
            <a:off x="3733800" y="1600200"/>
            <a:ext cx="28956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10"/>
          <p:cNvSpPr/>
          <p:nvPr/>
        </p:nvSpPr>
        <p:spPr>
          <a:xfrm>
            <a:off x="1295400" y="3244334"/>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2" name="Rectangle 11"/>
          <p:cNvSpPr/>
          <p:nvPr/>
        </p:nvSpPr>
        <p:spPr>
          <a:xfrm>
            <a:off x="1312248" y="48884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3"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895685101"/>
              </p:ext>
            </p:extLst>
          </p:nvPr>
        </p:nvGraphicFramePr>
        <p:xfrm>
          <a:off x="1981200" y="2848213"/>
          <a:ext cx="1447800" cy="1158240"/>
        </p:xfrm>
        <a:graphic>
          <a:graphicData uri="http://schemas.openxmlformats.org/presentationml/2006/ole">
            <mc:AlternateContent xmlns:mc="http://schemas.openxmlformats.org/markup-compatibility/2006">
              <mc:Choice xmlns:v="urn:schemas-microsoft-com:vml" Requires="v">
                <p:oleObj spid="_x0000_s23531" name="Equation" r:id="rId6" imgW="1143000" imgH="914400" progId="Equation.DSMT4">
                  <p:embed/>
                </p:oleObj>
              </mc:Choice>
              <mc:Fallback>
                <p:oleObj name="Equation" r:id="rId6" imgW="1143000" imgH="914400" progId="Equation.DSMT4">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2848213"/>
                        <a:ext cx="1447800" cy="1158240"/>
                      </a:xfrm>
                      <a:prstGeom prst="rect">
                        <a:avLst/>
                      </a:prstGeom>
                      <a:noFill/>
                    </p:spPr>
                  </p:pic>
                </p:oleObj>
              </mc:Fallback>
            </mc:AlternateContent>
          </a:graphicData>
        </a:graphic>
      </p:graphicFrame>
      <p:sp>
        <p:nvSpPr>
          <p:cNvPr id="15" name="Rectangle 14"/>
          <p:cNvSpPr/>
          <p:nvPr/>
        </p:nvSpPr>
        <p:spPr>
          <a:xfrm>
            <a:off x="3733800" y="2971800"/>
            <a:ext cx="3429000"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6"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885756270"/>
              </p:ext>
            </p:extLst>
          </p:nvPr>
        </p:nvGraphicFramePr>
        <p:xfrm>
          <a:off x="1905000" y="4343399"/>
          <a:ext cx="1671935" cy="1304925"/>
        </p:xfrm>
        <a:graphic>
          <a:graphicData uri="http://schemas.openxmlformats.org/presentationml/2006/ole">
            <mc:AlternateContent xmlns:mc="http://schemas.openxmlformats.org/markup-compatibility/2006">
              <mc:Choice xmlns:v="urn:schemas-microsoft-com:vml" Requires="v">
                <p:oleObj spid="_x0000_s23532" name="Equation" r:id="rId8" imgW="1168400" imgH="914400" progId="Equation.DSMT4">
                  <p:embed/>
                </p:oleObj>
              </mc:Choice>
              <mc:Fallback>
                <p:oleObj name="Equation" r:id="rId8" imgW="1168400" imgH="914400" progId="Equation.DSMT4">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5000" y="4343399"/>
                        <a:ext cx="1671935" cy="1304925"/>
                      </a:xfrm>
                      <a:prstGeom prst="rect">
                        <a:avLst/>
                      </a:prstGeom>
                      <a:noFill/>
                    </p:spPr>
                  </p:pic>
                </p:oleObj>
              </mc:Fallback>
            </mc:AlternateContent>
          </a:graphicData>
        </a:graphic>
      </p:graphicFrame>
      <p:sp>
        <p:nvSpPr>
          <p:cNvPr id="18" name="Rectangle 17"/>
          <p:cNvSpPr/>
          <p:nvPr/>
        </p:nvSpPr>
        <p:spPr>
          <a:xfrm>
            <a:off x="4038600" y="4486870"/>
            <a:ext cx="2438400" cy="923330"/>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+ 3C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and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Tree>
    <p:extLst>
      <p:ext uri="{BB962C8B-B14F-4D97-AF65-F5344CB8AC3E}">
        <p14:creationId xmlns:p14="http://schemas.microsoft.com/office/powerpoint/2010/main" val="354890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10" grpId="0"/>
      <p:bldP spid="11" grpId="0"/>
      <p:bldP spid="12" grpId="0"/>
      <p:bldP spid="15"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31</a:t>
            </a:fld>
            <a:endParaRPr lang="en-US"/>
          </a:p>
        </p:txBody>
      </p:sp>
      <p:sp>
        <p:nvSpPr>
          <p:cNvPr id="3" name="Rectangle 2"/>
          <p:cNvSpPr/>
          <p:nvPr/>
        </p:nvSpPr>
        <p:spPr>
          <a:xfrm>
            <a:off x="533400" y="4572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3"/>
          <p:cNvSpPr/>
          <p:nvPr/>
        </p:nvSpPr>
        <p:spPr>
          <a:xfrm>
            <a:off x="533400" y="20690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4"/>
          <p:cNvSpPr/>
          <p:nvPr/>
        </p:nvSpPr>
        <p:spPr>
          <a:xfrm>
            <a:off x="609600" y="36692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6" name="Rectangle 5"/>
          <p:cNvSpPr/>
          <p:nvPr/>
        </p:nvSpPr>
        <p:spPr>
          <a:xfrm>
            <a:off x="609600" y="51932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2108406259"/>
              </p:ext>
            </p:extLst>
          </p:nvPr>
        </p:nvGraphicFramePr>
        <p:xfrm>
          <a:off x="1126152" y="120135"/>
          <a:ext cx="1388448" cy="1269438"/>
        </p:xfrm>
        <a:graphic>
          <a:graphicData uri="http://schemas.openxmlformats.org/presentationml/2006/ole">
            <mc:AlternateContent xmlns:mc="http://schemas.openxmlformats.org/markup-compatibility/2006">
              <mc:Choice xmlns:v="urn:schemas-microsoft-com:vml" Requires="v">
                <p:oleObj spid="_x0000_s24546" name="Equation" r:id="rId3" imgW="1003300" imgH="914400" progId="Equation.DSMT4">
                  <p:embed/>
                </p:oleObj>
              </mc:Choice>
              <mc:Fallback>
                <p:oleObj name="Equation" r:id="rId3" imgW="10033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6152" y="120135"/>
                        <a:ext cx="1388448" cy="1269438"/>
                      </a:xfrm>
                      <a:prstGeom prst="rect">
                        <a:avLst/>
                      </a:prstGeom>
                      <a:noFill/>
                    </p:spPr>
                  </p:pic>
                </p:oleObj>
              </mc:Fallback>
            </mc:AlternateContent>
          </a:graphicData>
        </a:graphic>
      </p:graphicFrame>
      <p:sp>
        <p:nvSpPr>
          <p:cNvPr id="9" name="Rectangle 8"/>
          <p:cNvSpPr/>
          <p:nvPr/>
        </p:nvSpPr>
        <p:spPr>
          <a:xfrm>
            <a:off x="3048000" y="304800"/>
            <a:ext cx="26670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0"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283036756"/>
              </p:ext>
            </p:extLst>
          </p:nvPr>
        </p:nvGraphicFramePr>
        <p:xfrm>
          <a:off x="1126152" y="1682234"/>
          <a:ext cx="1388448" cy="1269438"/>
        </p:xfrm>
        <a:graphic>
          <a:graphicData uri="http://schemas.openxmlformats.org/presentationml/2006/ole">
            <mc:AlternateContent xmlns:mc="http://schemas.openxmlformats.org/markup-compatibility/2006">
              <mc:Choice xmlns:v="urn:schemas-microsoft-com:vml" Requires="v">
                <p:oleObj spid="_x0000_s24547" name="Equation" r:id="rId5" imgW="1003300" imgH="914400" progId="Equation.DSMT4">
                  <p:embed/>
                </p:oleObj>
              </mc:Choice>
              <mc:Fallback>
                <p:oleObj name="Equation" r:id="rId5" imgW="1003300" imgH="9144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6152" y="1682234"/>
                        <a:ext cx="1388448" cy="1269438"/>
                      </a:xfrm>
                      <a:prstGeom prst="rect">
                        <a:avLst/>
                      </a:prstGeom>
                      <a:noFill/>
                    </p:spPr>
                  </p:pic>
                </p:oleObj>
              </mc:Fallback>
            </mc:AlternateContent>
          </a:graphicData>
        </a:graphic>
      </p:graphicFrame>
      <p:sp>
        <p:nvSpPr>
          <p:cNvPr id="12" name="Rectangle 11"/>
          <p:cNvSpPr/>
          <p:nvPr/>
        </p:nvSpPr>
        <p:spPr>
          <a:xfrm>
            <a:off x="3048000" y="1868269"/>
            <a:ext cx="28194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and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3"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1168198343"/>
              </p:ext>
            </p:extLst>
          </p:nvPr>
        </p:nvGraphicFramePr>
        <p:xfrm>
          <a:off x="1143000" y="3158070"/>
          <a:ext cx="1379798" cy="1261530"/>
        </p:xfrm>
        <a:graphic>
          <a:graphicData uri="http://schemas.openxmlformats.org/presentationml/2006/ole">
            <mc:AlternateContent xmlns:mc="http://schemas.openxmlformats.org/markup-compatibility/2006">
              <mc:Choice xmlns:v="urn:schemas-microsoft-com:vml" Requires="v">
                <p:oleObj spid="_x0000_s24548" name="Equation" r:id="rId7" imgW="1003300" imgH="914400" progId="Equation.DSMT4">
                  <p:embed/>
                </p:oleObj>
              </mc:Choice>
              <mc:Fallback>
                <p:oleObj name="Equation" r:id="rId7" imgW="1003300" imgH="9144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3158070"/>
                        <a:ext cx="1379798" cy="1261530"/>
                      </a:xfrm>
                      <a:prstGeom prst="rect">
                        <a:avLst/>
                      </a:prstGeom>
                      <a:noFill/>
                    </p:spPr>
                  </p:pic>
                </p:oleObj>
              </mc:Fallback>
            </mc:AlternateContent>
          </a:graphicData>
        </a:graphic>
      </p:graphicFrame>
      <p:sp>
        <p:nvSpPr>
          <p:cNvPr id="15" name="Rectangle 14"/>
          <p:cNvSpPr/>
          <p:nvPr/>
        </p:nvSpPr>
        <p:spPr>
          <a:xfrm>
            <a:off x="2826971" y="3244334"/>
            <a:ext cx="349005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6"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ject 16"/>
          <p:cNvGraphicFramePr>
            <a:graphicFrameLocks noChangeAspect="1"/>
          </p:cNvGraphicFramePr>
          <p:nvPr>
            <p:extLst>
              <p:ext uri="{D42A27DB-BD31-4B8C-83A1-F6EECF244321}">
                <p14:modId xmlns:p14="http://schemas.microsoft.com/office/powerpoint/2010/main" val="3765227184"/>
              </p:ext>
            </p:extLst>
          </p:nvPr>
        </p:nvGraphicFramePr>
        <p:xfrm>
          <a:off x="1066800" y="4720169"/>
          <a:ext cx="1505370" cy="1389572"/>
        </p:xfrm>
        <a:graphic>
          <a:graphicData uri="http://schemas.openxmlformats.org/presentationml/2006/ole">
            <mc:AlternateContent xmlns:mc="http://schemas.openxmlformats.org/markup-compatibility/2006">
              <mc:Choice xmlns:v="urn:schemas-microsoft-com:vml" Requires="v">
                <p:oleObj spid="_x0000_s24549" name="Equation" r:id="rId9" imgW="990600" imgH="914400" progId="Equation.DSMT4">
                  <p:embed/>
                </p:oleObj>
              </mc:Choice>
              <mc:Fallback>
                <p:oleObj name="Equation" r:id="rId9" imgW="990600" imgH="9144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6800" y="4720169"/>
                        <a:ext cx="1505370" cy="1389572"/>
                      </a:xfrm>
                      <a:prstGeom prst="rect">
                        <a:avLst/>
                      </a:prstGeom>
                      <a:noFill/>
                    </p:spPr>
                  </p:pic>
                </p:oleObj>
              </mc:Fallback>
            </mc:AlternateContent>
          </a:graphicData>
        </a:graphic>
      </p:graphicFrame>
      <p:sp>
        <p:nvSpPr>
          <p:cNvPr id="18" name="Rectangle 17"/>
          <p:cNvSpPr/>
          <p:nvPr/>
        </p:nvSpPr>
        <p:spPr>
          <a:xfrm>
            <a:off x="2883717" y="4953000"/>
            <a:ext cx="2258952" cy="646331"/>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2 </a:t>
            </a:r>
            <a:r>
              <a:rPr lang="en-US" dirty="0" smtClean="0">
                <a:latin typeface="Times New Roman" panose="02020603050405020304" pitchFamily="18" charset="0"/>
                <a:ea typeface="Times New Roman" panose="02020603050405020304" pitchFamily="18" charset="0"/>
                <a:cs typeface="Gautami" panose="020B0502040204020203" pitchFamily="34" charset="0"/>
              </a:rPr>
              <a:t> /2;</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 </a:t>
            </a:r>
            <a:r>
              <a:rPr lang="en-US" dirty="0" smtClean="0">
                <a:latin typeface="Times New Roman" panose="02020603050405020304" pitchFamily="18" charset="0"/>
                <a:ea typeface="Times New Roman" panose="02020603050405020304" pitchFamily="18" charset="0"/>
                <a:cs typeface="Gautami" panose="020B0502040204020203" pitchFamily="34" charset="0"/>
              </a:rPr>
              <a:t> /5</a:t>
            </a:r>
            <a:endParaRPr lang="en-US" dirty="0"/>
          </a:p>
        </p:txBody>
      </p:sp>
    </p:spTree>
    <p:extLst>
      <p:ext uri="{BB962C8B-B14F-4D97-AF65-F5344CB8AC3E}">
        <p14:creationId xmlns:p14="http://schemas.microsoft.com/office/powerpoint/2010/main" val="397476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9" grpId="0"/>
      <p:bldP spid="12" grpId="0"/>
      <p:bldP spid="15"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32</a:t>
            </a:fld>
            <a:endParaRPr lang="en-US"/>
          </a:p>
        </p:txBody>
      </p:sp>
      <p:sp>
        <p:nvSpPr>
          <p:cNvPr id="3" name="Rectangle 2"/>
          <p:cNvSpPr/>
          <p:nvPr/>
        </p:nvSpPr>
        <p:spPr>
          <a:xfrm>
            <a:off x="533400" y="5334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4" name="Rectangle 3"/>
          <p:cNvSpPr/>
          <p:nvPr/>
        </p:nvSpPr>
        <p:spPr>
          <a:xfrm>
            <a:off x="609600" y="20690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4"/>
          <p:cNvSpPr/>
          <p:nvPr/>
        </p:nvSpPr>
        <p:spPr>
          <a:xfrm>
            <a:off x="685800" y="35168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749759064"/>
              </p:ext>
            </p:extLst>
          </p:nvPr>
        </p:nvGraphicFramePr>
        <p:xfrm>
          <a:off x="1202352" y="164068"/>
          <a:ext cx="1236048" cy="1140967"/>
        </p:xfrm>
        <a:graphic>
          <a:graphicData uri="http://schemas.openxmlformats.org/presentationml/2006/ole">
            <mc:AlternateContent xmlns:mc="http://schemas.openxmlformats.org/markup-compatibility/2006">
              <mc:Choice xmlns:v="urn:schemas-microsoft-com:vml" Requires="v">
                <p:oleObj spid="_x0000_s25318" name="Equation" r:id="rId3" imgW="990600" imgH="914400" progId="Equation.DSMT4">
                  <p:embed/>
                </p:oleObj>
              </mc:Choice>
              <mc:Fallback>
                <p:oleObj name="Equation" r:id="rId3" imgW="9906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2352" y="164068"/>
                        <a:ext cx="1236048" cy="1140967"/>
                      </a:xfrm>
                      <a:prstGeom prst="rect">
                        <a:avLst/>
                      </a:prstGeom>
                      <a:noFill/>
                    </p:spPr>
                  </p:pic>
                </p:oleObj>
              </mc:Fallback>
            </mc:AlternateContent>
          </a:graphicData>
        </a:graphic>
      </p:graphicFrame>
      <p:sp>
        <p:nvSpPr>
          <p:cNvPr id="8" name="Rectangle 7"/>
          <p:cNvSpPr/>
          <p:nvPr/>
        </p:nvSpPr>
        <p:spPr>
          <a:xfrm>
            <a:off x="3258823" y="457200"/>
            <a:ext cx="3446777"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+ 9C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 </a:t>
            </a:r>
            <a:endParaRPr lang="en-US" dirty="0"/>
          </a:p>
        </p:txBody>
      </p:sp>
      <p:sp>
        <p:nvSpPr>
          <p:cNvPr id="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2614831908"/>
              </p:ext>
            </p:extLst>
          </p:nvPr>
        </p:nvGraphicFramePr>
        <p:xfrm>
          <a:off x="1222503" y="1611867"/>
          <a:ext cx="1215897" cy="1133263"/>
        </p:xfrm>
        <a:graphic>
          <a:graphicData uri="http://schemas.openxmlformats.org/presentationml/2006/ole">
            <mc:AlternateContent xmlns:mc="http://schemas.openxmlformats.org/markup-compatibility/2006">
              <mc:Choice xmlns:v="urn:schemas-microsoft-com:vml" Requires="v">
                <p:oleObj spid="_x0000_s25319" name="Equation" r:id="rId5" imgW="977900" imgH="914400" progId="Equation.DSMT4">
                  <p:embed/>
                </p:oleObj>
              </mc:Choice>
              <mc:Fallback>
                <p:oleObj name="Equation" r:id="rId5" imgW="9779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2503" y="1611867"/>
                        <a:ext cx="1215897" cy="1133263"/>
                      </a:xfrm>
                      <a:prstGeom prst="rect">
                        <a:avLst/>
                      </a:prstGeom>
                      <a:noFill/>
                    </p:spPr>
                  </p:pic>
                </p:oleObj>
              </mc:Fallback>
            </mc:AlternateContent>
          </a:graphicData>
        </a:graphic>
      </p:graphicFrame>
      <p:sp>
        <p:nvSpPr>
          <p:cNvPr id="11" name="Rectangle 10"/>
          <p:cNvSpPr/>
          <p:nvPr/>
        </p:nvSpPr>
        <p:spPr>
          <a:xfrm>
            <a:off x="3352800" y="1764268"/>
            <a:ext cx="227177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/23</a:t>
            </a:r>
            <a:endParaRPr lang="en-US" dirty="0"/>
          </a:p>
        </p:txBody>
      </p:sp>
      <p:sp>
        <p:nvSpPr>
          <p:cNvPr id="1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1549285152"/>
              </p:ext>
            </p:extLst>
          </p:nvPr>
        </p:nvGraphicFramePr>
        <p:xfrm>
          <a:off x="1219199" y="3051962"/>
          <a:ext cx="1869895" cy="1291438"/>
        </p:xfrm>
        <a:graphic>
          <a:graphicData uri="http://schemas.openxmlformats.org/presentationml/2006/ole">
            <mc:AlternateContent xmlns:mc="http://schemas.openxmlformats.org/markup-compatibility/2006">
              <mc:Choice xmlns:v="urn:schemas-microsoft-com:vml" Requires="v">
                <p:oleObj spid="_x0000_s25320" name="Equation" r:id="rId7" imgW="1320800" imgH="914400" progId="Equation.DSMT4">
                  <p:embed/>
                </p:oleObj>
              </mc:Choice>
              <mc:Fallback>
                <p:oleObj name="Equation" r:id="rId7" imgW="1320800" imgH="9144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199" y="3051962"/>
                        <a:ext cx="1869895" cy="1291438"/>
                      </a:xfrm>
                      <a:prstGeom prst="rect">
                        <a:avLst/>
                      </a:prstGeom>
                      <a:noFill/>
                    </p:spPr>
                  </p:pic>
                </p:oleObj>
              </mc:Fallback>
            </mc:AlternateContent>
          </a:graphicData>
        </a:graphic>
      </p:graphicFrame>
      <p:sp>
        <p:nvSpPr>
          <p:cNvPr id="14" name="Rectangle 13"/>
          <p:cNvSpPr/>
          <p:nvPr/>
        </p:nvSpPr>
        <p:spPr>
          <a:xfrm>
            <a:off x="990600" y="4507468"/>
            <a:ext cx="4269182" cy="369332"/>
          </a:xfrm>
          <a:prstGeom prst="rect">
            <a:avLst/>
          </a:prstGeom>
        </p:spPr>
        <p:txBody>
          <a:bodyPr wrap="non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which is the canonical form of the matrix A.</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5" name="Rectangle 14"/>
          <p:cNvSpPr/>
          <p:nvPr/>
        </p:nvSpPr>
        <p:spPr>
          <a:xfrm>
            <a:off x="2017407" y="5193268"/>
            <a:ext cx="164019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Hence </a:t>
            </a:r>
            <a:r>
              <a:rPr lang="en-US" dirty="0">
                <a:solidFill>
                  <a:srgbClr val="FF0000"/>
                </a:solidFill>
                <a:latin typeface="Symbol" panose="05050102010706020507" pitchFamily="18" charset="2"/>
                <a:ea typeface="Times New Roman" panose="02020603050405020304" pitchFamily="18" charset="0"/>
                <a:cs typeface="Gautami" panose="020B0502040204020203" pitchFamily="34" charset="0"/>
              </a:rPr>
              <a:t>r</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a:t>
            </a:r>
            <a:r>
              <a:rPr lang="en-US" dirty="0">
                <a:latin typeface="Times New Roman" panose="02020603050405020304" pitchFamily="18" charset="0"/>
                <a:ea typeface="Times New Roman" panose="02020603050405020304" pitchFamily="18" charset="0"/>
                <a:cs typeface="Gautami" panose="020B0502040204020203" pitchFamily="34" charset="0"/>
              </a:rPr>
              <a:t> = 4</a:t>
            </a:r>
            <a:endParaRPr lang="en-US" dirty="0"/>
          </a:p>
        </p:txBody>
      </p:sp>
    </p:spTree>
    <p:extLst>
      <p:ext uri="{BB962C8B-B14F-4D97-AF65-F5344CB8AC3E}">
        <p14:creationId xmlns:p14="http://schemas.microsoft.com/office/powerpoint/2010/main" val="121551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1" grpId="0"/>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33</a:t>
            </a:fld>
            <a:endParaRPr lang="en-US"/>
          </a:p>
        </p:txBody>
      </p:sp>
      <p:pic>
        <p:nvPicPr>
          <p:cNvPr id="3" name="Picture 2"/>
          <p:cNvPicPr>
            <a:picLocks noChangeAspect="1"/>
          </p:cNvPicPr>
          <p:nvPr/>
        </p:nvPicPr>
        <p:blipFill>
          <a:blip r:embed="rId2"/>
          <a:stretch>
            <a:fillRect/>
          </a:stretch>
        </p:blipFill>
        <p:spPr>
          <a:xfrm>
            <a:off x="685800" y="457200"/>
            <a:ext cx="7391400" cy="1533525"/>
          </a:xfrm>
          <a:prstGeom prst="rect">
            <a:avLst/>
          </a:prstGeom>
        </p:spPr>
      </p:pic>
      <p:pic>
        <p:nvPicPr>
          <p:cNvPr id="4" name="Picture 3"/>
          <p:cNvPicPr>
            <a:picLocks noChangeAspect="1"/>
          </p:cNvPicPr>
          <p:nvPr/>
        </p:nvPicPr>
        <p:blipFill>
          <a:blip r:embed="rId3"/>
          <a:stretch>
            <a:fillRect/>
          </a:stretch>
        </p:blipFill>
        <p:spPr>
          <a:xfrm>
            <a:off x="609600" y="2209800"/>
            <a:ext cx="6229350" cy="3771900"/>
          </a:xfrm>
          <a:prstGeom prst="rect">
            <a:avLst/>
          </a:prstGeom>
        </p:spPr>
      </p:pic>
    </p:spTree>
    <p:extLst>
      <p:ext uri="{BB962C8B-B14F-4D97-AF65-F5344CB8AC3E}">
        <p14:creationId xmlns:p14="http://schemas.microsoft.com/office/powerpoint/2010/main" val="304468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34</a:t>
            </a:fld>
            <a:endParaRPr lang="en-US"/>
          </a:p>
        </p:txBody>
      </p:sp>
      <p:pic>
        <p:nvPicPr>
          <p:cNvPr id="4" name="Picture 3"/>
          <p:cNvPicPr>
            <a:picLocks noChangeAspect="1"/>
          </p:cNvPicPr>
          <p:nvPr/>
        </p:nvPicPr>
        <p:blipFill>
          <a:blip r:embed="rId2"/>
          <a:stretch>
            <a:fillRect/>
          </a:stretch>
        </p:blipFill>
        <p:spPr>
          <a:xfrm>
            <a:off x="1066800" y="381000"/>
            <a:ext cx="5629275" cy="2686050"/>
          </a:xfrm>
          <a:prstGeom prst="rect">
            <a:avLst/>
          </a:prstGeom>
        </p:spPr>
      </p:pic>
      <p:pic>
        <p:nvPicPr>
          <p:cNvPr id="5" name="Picture 4"/>
          <p:cNvPicPr>
            <a:picLocks noChangeAspect="1"/>
          </p:cNvPicPr>
          <p:nvPr/>
        </p:nvPicPr>
        <p:blipFill>
          <a:blip r:embed="rId3"/>
          <a:stretch>
            <a:fillRect/>
          </a:stretch>
        </p:blipFill>
        <p:spPr>
          <a:xfrm>
            <a:off x="1066800" y="3419475"/>
            <a:ext cx="5381625" cy="2600325"/>
          </a:xfrm>
          <a:prstGeom prst="rect">
            <a:avLst/>
          </a:prstGeom>
        </p:spPr>
      </p:pic>
    </p:spTree>
    <p:extLst>
      <p:ext uri="{BB962C8B-B14F-4D97-AF65-F5344CB8AC3E}">
        <p14:creationId xmlns:p14="http://schemas.microsoft.com/office/powerpoint/2010/main" val="267714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35</a:t>
            </a:fld>
            <a:endParaRPr lang="en-US"/>
          </a:p>
        </p:txBody>
      </p:sp>
      <p:pic>
        <p:nvPicPr>
          <p:cNvPr id="3" name="Picture 2"/>
          <p:cNvPicPr>
            <a:picLocks noChangeAspect="1"/>
          </p:cNvPicPr>
          <p:nvPr/>
        </p:nvPicPr>
        <p:blipFill>
          <a:blip r:embed="rId2"/>
          <a:stretch>
            <a:fillRect/>
          </a:stretch>
        </p:blipFill>
        <p:spPr>
          <a:xfrm>
            <a:off x="247650" y="381000"/>
            <a:ext cx="8058150" cy="1695450"/>
          </a:xfrm>
          <a:prstGeom prst="rect">
            <a:avLst/>
          </a:prstGeom>
        </p:spPr>
      </p:pic>
      <p:pic>
        <p:nvPicPr>
          <p:cNvPr id="4" name="Picture 3"/>
          <p:cNvPicPr>
            <a:picLocks noChangeAspect="1"/>
          </p:cNvPicPr>
          <p:nvPr/>
        </p:nvPicPr>
        <p:blipFill>
          <a:blip r:embed="rId3"/>
          <a:stretch>
            <a:fillRect/>
          </a:stretch>
        </p:blipFill>
        <p:spPr>
          <a:xfrm>
            <a:off x="495300" y="2209800"/>
            <a:ext cx="7124700" cy="3067050"/>
          </a:xfrm>
          <a:prstGeom prst="rect">
            <a:avLst/>
          </a:prstGeom>
        </p:spPr>
      </p:pic>
    </p:spTree>
    <p:extLst>
      <p:ext uri="{BB962C8B-B14F-4D97-AF65-F5344CB8AC3E}">
        <p14:creationId xmlns:p14="http://schemas.microsoft.com/office/powerpoint/2010/main" val="308694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36</a:t>
            </a:fld>
            <a:endParaRPr lang="en-US"/>
          </a:p>
        </p:txBody>
      </p:sp>
      <p:pic>
        <p:nvPicPr>
          <p:cNvPr id="3" name="Picture 2"/>
          <p:cNvPicPr>
            <a:picLocks noChangeAspect="1"/>
          </p:cNvPicPr>
          <p:nvPr/>
        </p:nvPicPr>
        <p:blipFill>
          <a:blip r:embed="rId2"/>
          <a:stretch>
            <a:fillRect/>
          </a:stretch>
        </p:blipFill>
        <p:spPr>
          <a:xfrm>
            <a:off x="1104900" y="228600"/>
            <a:ext cx="6362700" cy="2209800"/>
          </a:xfrm>
          <a:prstGeom prst="rect">
            <a:avLst/>
          </a:prstGeom>
        </p:spPr>
      </p:pic>
      <p:pic>
        <p:nvPicPr>
          <p:cNvPr id="4" name="Picture 3"/>
          <p:cNvPicPr>
            <a:picLocks noChangeAspect="1"/>
          </p:cNvPicPr>
          <p:nvPr/>
        </p:nvPicPr>
        <p:blipFill>
          <a:blip r:embed="rId3"/>
          <a:stretch>
            <a:fillRect/>
          </a:stretch>
        </p:blipFill>
        <p:spPr>
          <a:xfrm>
            <a:off x="228600" y="2667000"/>
            <a:ext cx="6877050" cy="4076700"/>
          </a:xfrm>
          <a:prstGeom prst="rect">
            <a:avLst/>
          </a:prstGeom>
        </p:spPr>
      </p:pic>
    </p:spTree>
    <p:extLst>
      <p:ext uri="{BB962C8B-B14F-4D97-AF65-F5344CB8AC3E}">
        <p14:creationId xmlns:p14="http://schemas.microsoft.com/office/powerpoint/2010/main" val="244364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37</a:t>
            </a:fld>
            <a:endParaRPr lang="en-US"/>
          </a:p>
        </p:txBody>
      </p:sp>
      <p:pic>
        <p:nvPicPr>
          <p:cNvPr id="3" name="Picture 2"/>
          <p:cNvPicPr>
            <a:picLocks noChangeAspect="1"/>
          </p:cNvPicPr>
          <p:nvPr/>
        </p:nvPicPr>
        <p:blipFill>
          <a:blip r:embed="rId2"/>
          <a:stretch>
            <a:fillRect/>
          </a:stretch>
        </p:blipFill>
        <p:spPr>
          <a:xfrm>
            <a:off x="381000" y="381000"/>
            <a:ext cx="7248525" cy="1076325"/>
          </a:xfrm>
          <a:prstGeom prst="rect">
            <a:avLst/>
          </a:prstGeom>
        </p:spPr>
      </p:pic>
      <p:pic>
        <p:nvPicPr>
          <p:cNvPr id="4" name="Picture 3"/>
          <p:cNvPicPr>
            <a:picLocks noChangeAspect="1"/>
          </p:cNvPicPr>
          <p:nvPr/>
        </p:nvPicPr>
        <p:blipFill>
          <a:blip r:embed="rId3"/>
          <a:stretch>
            <a:fillRect/>
          </a:stretch>
        </p:blipFill>
        <p:spPr>
          <a:xfrm>
            <a:off x="457200" y="1752600"/>
            <a:ext cx="5819775" cy="2057400"/>
          </a:xfrm>
          <a:prstGeom prst="rect">
            <a:avLst/>
          </a:prstGeom>
        </p:spPr>
      </p:pic>
      <p:pic>
        <p:nvPicPr>
          <p:cNvPr id="5" name="Picture 4"/>
          <p:cNvPicPr>
            <a:picLocks noChangeAspect="1"/>
          </p:cNvPicPr>
          <p:nvPr/>
        </p:nvPicPr>
        <p:blipFill>
          <a:blip r:embed="rId4"/>
          <a:stretch>
            <a:fillRect/>
          </a:stretch>
        </p:blipFill>
        <p:spPr>
          <a:xfrm>
            <a:off x="1914525" y="4133850"/>
            <a:ext cx="4638675" cy="2190750"/>
          </a:xfrm>
          <a:prstGeom prst="rect">
            <a:avLst/>
          </a:prstGeom>
        </p:spPr>
      </p:pic>
    </p:spTree>
    <p:extLst>
      <p:ext uri="{BB962C8B-B14F-4D97-AF65-F5344CB8AC3E}">
        <p14:creationId xmlns:p14="http://schemas.microsoft.com/office/powerpoint/2010/main" val="349237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38</a:t>
            </a:fld>
            <a:endParaRPr lang="en-US"/>
          </a:p>
        </p:txBody>
      </p:sp>
      <p:pic>
        <p:nvPicPr>
          <p:cNvPr id="3" name="Picture 2"/>
          <p:cNvPicPr>
            <a:picLocks noChangeAspect="1"/>
          </p:cNvPicPr>
          <p:nvPr/>
        </p:nvPicPr>
        <p:blipFill>
          <a:blip r:embed="rId2"/>
          <a:stretch>
            <a:fillRect/>
          </a:stretch>
        </p:blipFill>
        <p:spPr>
          <a:xfrm>
            <a:off x="1752600" y="381000"/>
            <a:ext cx="4410075" cy="3067050"/>
          </a:xfrm>
          <a:prstGeom prst="rect">
            <a:avLst/>
          </a:prstGeom>
        </p:spPr>
      </p:pic>
      <p:pic>
        <p:nvPicPr>
          <p:cNvPr id="4" name="Picture 3"/>
          <p:cNvPicPr>
            <a:picLocks noChangeAspect="1"/>
          </p:cNvPicPr>
          <p:nvPr/>
        </p:nvPicPr>
        <p:blipFill>
          <a:blip r:embed="rId3"/>
          <a:stretch>
            <a:fillRect/>
          </a:stretch>
        </p:blipFill>
        <p:spPr>
          <a:xfrm>
            <a:off x="1295400" y="3724275"/>
            <a:ext cx="5010150" cy="2981325"/>
          </a:xfrm>
          <a:prstGeom prst="rect">
            <a:avLst/>
          </a:prstGeom>
        </p:spPr>
      </p:pic>
    </p:spTree>
    <p:extLst>
      <p:ext uri="{BB962C8B-B14F-4D97-AF65-F5344CB8AC3E}">
        <p14:creationId xmlns:p14="http://schemas.microsoft.com/office/powerpoint/2010/main" val="372684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39</a:t>
            </a:fld>
            <a:endParaRPr lang="en-US"/>
          </a:p>
        </p:txBody>
      </p:sp>
      <p:pic>
        <p:nvPicPr>
          <p:cNvPr id="3" name="Picture 2"/>
          <p:cNvPicPr>
            <a:picLocks noChangeAspect="1"/>
          </p:cNvPicPr>
          <p:nvPr/>
        </p:nvPicPr>
        <p:blipFill>
          <a:blip r:embed="rId2"/>
          <a:stretch>
            <a:fillRect/>
          </a:stretch>
        </p:blipFill>
        <p:spPr>
          <a:xfrm>
            <a:off x="838200" y="381000"/>
            <a:ext cx="5915025" cy="3333750"/>
          </a:xfrm>
          <a:prstGeom prst="rect">
            <a:avLst/>
          </a:prstGeom>
        </p:spPr>
      </p:pic>
      <p:pic>
        <p:nvPicPr>
          <p:cNvPr id="4" name="Picture 3"/>
          <p:cNvPicPr>
            <a:picLocks noChangeAspect="1"/>
          </p:cNvPicPr>
          <p:nvPr/>
        </p:nvPicPr>
        <p:blipFill>
          <a:blip r:embed="rId3"/>
          <a:stretch>
            <a:fillRect/>
          </a:stretch>
        </p:blipFill>
        <p:spPr>
          <a:xfrm>
            <a:off x="152400" y="3838575"/>
            <a:ext cx="7839075" cy="1114425"/>
          </a:xfrm>
          <a:prstGeom prst="rect">
            <a:avLst/>
          </a:prstGeom>
        </p:spPr>
      </p:pic>
      <p:pic>
        <p:nvPicPr>
          <p:cNvPr id="5" name="Picture 4"/>
          <p:cNvPicPr>
            <a:picLocks noChangeAspect="1"/>
          </p:cNvPicPr>
          <p:nvPr/>
        </p:nvPicPr>
        <p:blipFill>
          <a:blip r:embed="rId4"/>
          <a:stretch>
            <a:fillRect/>
          </a:stretch>
        </p:blipFill>
        <p:spPr>
          <a:xfrm>
            <a:off x="381000" y="5238750"/>
            <a:ext cx="4162425" cy="857250"/>
          </a:xfrm>
          <a:prstGeom prst="rect">
            <a:avLst/>
          </a:prstGeom>
        </p:spPr>
      </p:pic>
    </p:spTree>
    <p:extLst>
      <p:ext uri="{BB962C8B-B14F-4D97-AF65-F5344CB8AC3E}">
        <p14:creationId xmlns:p14="http://schemas.microsoft.com/office/powerpoint/2010/main" val="241932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a:t>
            </a:fld>
            <a:endParaRPr lang="en-US"/>
          </a:p>
        </p:txBody>
      </p:sp>
      <p:sp>
        <p:nvSpPr>
          <p:cNvPr id="6" name="Rectangle 5"/>
          <p:cNvSpPr/>
          <p:nvPr/>
        </p:nvSpPr>
        <p:spPr>
          <a:xfrm>
            <a:off x="304800" y="304800"/>
            <a:ext cx="7620000" cy="1066800"/>
          </a:xfrm>
          <a:prstGeom prst="rect">
            <a:avLst/>
          </a:prstGeom>
        </p:spPr>
        <p:txBody>
          <a:bodyPr wrap="square">
            <a:spAutoFit/>
          </a:bodyPr>
          <a:lstStyle/>
          <a:p>
            <a:pPr marL="630555" marR="0" indent="-630555" algn="just">
              <a:spcBef>
                <a:spcPts val="525"/>
              </a:spcBef>
              <a:spcAft>
                <a:spcPts val="525"/>
              </a:spcAft>
              <a:tabLst>
                <a:tab pos="361950" algn="l"/>
                <a:tab pos="63055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Rank of a Matrix	</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630555" marR="0" indent="-630555" algn="just">
              <a:spcBef>
                <a:spcPts val="405"/>
              </a:spcBef>
              <a:spcAft>
                <a:spcPts val="405"/>
              </a:spcAft>
              <a:tabLst>
                <a:tab pos="361950" algn="l"/>
                <a:tab pos="63055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spc="-20" dirty="0">
                <a:latin typeface="Times New Roman" panose="02020603050405020304" pitchFamily="18" charset="0"/>
                <a:ea typeface="Times New Roman" panose="02020603050405020304" pitchFamily="18" charset="0"/>
                <a:cs typeface="Gautami" panose="020B0502040204020203" pitchFamily="34" charset="0"/>
              </a:rPr>
              <a:t>The order of the non – vanishing minor is called the rank of a matrix </a:t>
            </a:r>
            <a:r>
              <a:rPr lang="en-US" b="1" spc="-2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a:t>
            </a:r>
            <a:r>
              <a:rPr lang="en-US" spc="-20" dirty="0">
                <a:latin typeface="Times New Roman" panose="02020603050405020304" pitchFamily="18" charset="0"/>
                <a:ea typeface="Times New Roman" panose="02020603050405020304" pitchFamily="18" charset="0"/>
                <a:cs typeface="Gautami" panose="020B0502040204020203" pitchFamily="34" charset="0"/>
              </a:rPr>
              <a:t> In other words a </a:t>
            </a:r>
            <a:r>
              <a:rPr lang="en-US" spc="-2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positive</a:t>
            </a:r>
            <a:r>
              <a:rPr lang="en-US" spc="-20" dirty="0">
                <a:latin typeface="Times New Roman" panose="02020603050405020304" pitchFamily="18" charset="0"/>
                <a:ea typeface="Times New Roman" panose="02020603050405020304" pitchFamily="18" charset="0"/>
                <a:cs typeface="Gautami" panose="020B0502040204020203" pitchFamily="34" charset="0"/>
              </a:rPr>
              <a:t> number r is said to be the rank of a matrix A if</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7" name="Rectangle 6"/>
          <p:cNvSpPr/>
          <p:nvPr/>
        </p:nvSpPr>
        <p:spPr>
          <a:xfrm>
            <a:off x="990600" y="1447801"/>
            <a:ext cx="6477000" cy="762000"/>
          </a:xfrm>
          <a:prstGeom prst="rect">
            <a:avLst/>
          </a:prstGeom>
        </p:spPr>
        <p:txBody>
          <a:bodyPr wrap="square">
            <a:spAutoFit/>
          </a:bodyPr>
          <a:lstStyle/>
          <a:p>
            <a:pPr marL="630555" marR="0" indent="-630555" algn="just">
              <a:spcBef>
                <a:spcPts val="405"/>
              </a:spcBef>
              <a:spcAft>
                <a:spcPts val="405"/>
              </a:spcAft>
              <a:tabLst>
                <a:tab pos="361950" algn="l"/>
                <a:tab pos="630555" algn="l"/>
                <a:tab pos="900430"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spc="-40" dirty="0">
                <a:latin typeface="Times New Roman" panose="02020603050405020304" pitchFamily="18" charset="0"/>
                <a:ea typeface="Times New Roman" panose="02020603050405020304" pitchFamily="18" charset="0"/>
                <a:cs typeface="Gautami" panose="020B0502040204020203" pitchFamily="34" charset="0"/>
              </a:rPr>
              <a:t>There exists at least one r–rowed minor, whose value is </a:t>
            </a:r>
            <a:r>
              <a:rPr lang="en-US" spc="-40"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spc="-40" dirty="0">
                <a:latin typeface="Times New Roman" panose="02020603050405020304" pitchFamily="18" charset="0"/>
                <a:ea typeface="Times New Roman" panose="02020603050405020304" pitchFamily="18" charset="0"/>
                <a:cs typeface="Gautami" panose="020B0502040204020203" pitchFamily="34" charset="0"/>
              </a:rPr>
              <a:t> 0 and</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900430" marR="0" indent="-900430" algn="just">
              <a:spcBef>
                <a:spcPts val="405"/>
              </a:spcBef>
              <a:spcAft>
                <a:spcPts val="405"/>
              </a:spcAft>
              <a:tabLst>
                <a:tab pos="361950" algn="l"/>
                <a:tab pos="630555" algn="l"/>
                <a:tab pos="900430"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ii)	Every (r + 1) – rowed minor of A is zero. </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1905000" y="2450068"/>
                <a:ext cx="3819059"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Rank of a matrix A is de</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oted </a:t>
                </a:r>
                <a:r>
                  <a:rPr lang="en-US" dirty="0" smtClean="0">
                    <a:latin typeface="Times New Roman" panose="02020603050405020304" pitchFamily="18" charset="0"/>
                    <a:ea typeface="Times New Roman" panose="02020603050405020304" pitchFamily="18" charset="0"/>
                    <a:cs typeface="Gautami" panose="020B0502040204020203" pitchFamily="34" charset="0"/>
                  </a:rPr>
                  <a:t>by </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𝜌</m:t>
                    </m:r>
                    <m:r>
                      <a:rPr lang="en-US" b="0" i="1" smtClean="0">
                        <a:latin typeface="Cambria Math" panose="02040503050406030204" pitchFamily="18" charset="0"/>
                        <a:ea typeface="Cambria Math" panose="02040503050406030204" pitchFamily="18" charset="0"/>
                        <a:cs typeface="Gautami" panose="020B0502040204020203" pitchFamily="34" charset="0"/>
                      </a:rPr>
                      <m:t>(</m:t>
                    </m:r>
                    <m:r>
                      <a:rPr lang="en-US" b="0" i="1" smtClean="0">
                        <a:latin typeface="Cambria Math" panose="02040503050406030204" pitchFamily="18" charset="0"/>
                        <a:ea typeface="Cambria Math" panose="02040503050406030204" pitchFamily="18" charset="0"/>
                        <a:cs typeface="Gautami" panose="020B0502040204020203" pitchFamily="34" charset="0"/>
                      </a:rPr>
                      <m:t>𝐴</m:t>
                    </m:r>
                    <m:r>
                      <a:rPr lang="en-US" b="0" i="1" smtClean="0">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1905000" y="2450068"/>
                <a:ext cx="3819059" cy="369332"/>
              </a:xfrm>
              <a:prstGeom prst="rect">
                <a:avLst/>
              </a:prstGeom>
              <a:blipFill rotWithShape="0">
                <a:blip r:embed="rId2"/>
                <a:stretch>
                  <a:fillRect l="-1438" t="-11475" b="-22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57200" y="3124200"/>
                <a:ext cx="6324600" cy="2544286"/>
              </a:xfrm>
              <a:prstGeom prst="rect">
                <a:avLst/>
              </a:prstGeom>
            </p:spPr>
            <p:txBody>
              <a:bodyPr wrap="square">
                <a:spAutoFit/>
              </a:bodyPr>
              <a:lstStyle/>
              <a:p>
                <a:pPr marL="900430" marR="0" indent="-900430" algn="just">
                  <a:spcBef>
                    <a:spcPts val="405"/>
                  </a:spcBef>
                  <a:spcAft>
                    <a:spcPts val="405"/>
                  </a:spcAft>
                  <a:tabLst>
                    <a:tab pos="361950" algn="l"/>
                    <a:tab pos="630555" algn="l"/>
                    <a:tab pos="900430" algn="l"/>
                    <a:tab pos="1080135" algn="l"/>
                    <a:tab pos="1350645" algn="l"/>
                  </a:tabLst>
                </a:pPr>
                <a:r>
                  <a:rPr lang="en-US" b="1"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Note:</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        (1)The </a:t>
                </a:r>
                <a:r>
                  <a:rPr lang="en-US" dirty="0">
                    <a:latin typeface="Times New Roman" panose="02020603050405020304" pitchFamily="18" charset="0"/>
                    <a:ea typeface="Times New Roman" panose="02020603050405020304" pitchFamily="18" charset="0"/>
                    <a:cs typeface="Gautami" panose="020B0502040204020203" pitchFamily="34" charset="0"/>
                  </a:rPr>
                  <a:t>rank of a Matrix is always unique.</a:t>
                </a:r>
              </a:p>
              <a:p>
                <a:pPr marL="900430" marR="0" indent="-900430" algn="just">
                  <a:spcBef>
                    <a:spcPts val="405"/>
                  </a:spcBef>
                  <a:spcAft>
                    <a:spcPts val="405"/>
                  </a:spcAft>
                  <a:tabLst>
                    <a:tab pos="361950" algn="l"/>
                    <a:tab pos="630555" algn="l"/>
                    <a:tab pos="900430" algn="l"/>
                    <a:tab pos="1080135" algn="l"/>
                    <a:tab pos="13506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(2)	The rank of a zero matrix is always zero.</a:t>
                </a:r>
              </a:p>
              <a:p>
                <a:pPr marL="900430" marR="0" indent="-900430" algn="just">
                  <a:spcBef>
                    <a:spcPts val="405"/>
                  </a:spcBef>
                  <a:spcAft>
                    <a:spcPts val="405"/>
                  </a:spcAft>
                  <a:tabLst>
                    <a:tab pos="361950" algn="l"/>
                    <a:tab pos="630555" algn="l"/>
                    <a:tab pos="900430" algn="l"/>
                    <a:tab pos="1080135" algn="l"/>
                    <a:tab pos="13506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(3)	The rank of a non-singular matrix of order ‘</a:t>
                </a:r>
                <a:r>
                  <a:rPr lang="en-US" i="1" dirty="0">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is “</a:t>
                </a:r>
                <a:r>
                  <a:rPr lang="en-US" i="1" dirty="0">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a:t>
                </a:r>
              </a:p>
              <a:p>
                <a:pPr marL="630555" marR="0" indent="-630555" algn="just">
                  <a:spcBef>
                    <a:spcPts val="405"/>
                  </a:spcBef>
                  <a:spcAft>
                    <a:spcPts val="405"/>
                  </a:spcAft>
                  <a:tabLst>
                    <a:tab pos="361950" algn="l"/>
                    <a:tab pos="630555" algn="l"/>
                    <a:tab pos="1080135" algn="l"/>
                    <a:tab pos="13506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(4)	The rank of a singular matrix of order ‘</a:t>
                </a:r>
                <a:r>
                  <a:rPr lang="en-US" i="1" dirty="0">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is &lt; </a:t>
                </a:r>
                <a:r>
                  <a:rPr lang="en-US" i="1" dirty="0">
                    <a:latin typeface="Times New Roman" panose="02020603050405020304" pitchFamily="18" charset="0"/>
                    <a:ea typeface="Times New Roman" panose="02020603050405020304" pitchFamily="18" charset="0"/>
                    <a:cs typeface="Gautami" panose="020B0502040204020203" pitchFamily="34" charset="0"/>
                  </a:rPr>
                  <a:t>n</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630555" marR="0" indent="-630555" algn="just">
                  <a:spcBef>
                    <a:spcPts val="405"/>
                  </a:spcBef>
                  <a:spcAft>
                    <a:spcPts val="405"/>
                  </a:spcAft>
                  <a:tabLst>
                    <a:tab pos="361950" algn="l"/>
                    <a:tab pos="630555" algn="l"/>
                    <a:tab pos="1080135" algn="l"/>
                    <a:tab pos="13506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(5)	The rank of a unit matrix of order ‘</a:t>
                </a:r>
                <a:r>
                  <a:rPr lang="en-US" i="1" dirty="0">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is ‘</a:t>
                </a:r>
                <a:r>
                  <a:rPr lang="en-US" i="1" dirty="0">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a:t>
                </a:r>
              </a:p>
              <a:p>
                <a:pPr marL="1080135" marR="0" indent="-1080135" algn="just">
                  <a:spcBef>
                    <a:spcPts val="405"/>
                  </a:spcBef>
                  <a:spcAft>
                    <a:spcPts val="405"/>
                  </a:spcAft>
                  <a:tabLst>
                    <a:tab pos="361950" algn="l"/>
                    <a:tab pos="630555" algn="l"/>
                    <a:tab pos="1080135" algn="l"/>
                    <a:tab pos="135064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(6)	If A is a matrix of order </a:t>
                </a:r>
                <a:r>
                  <a:rPr lang="en-US" dirty="0" err="1">
                    <a:latin typeface="Times New Roman" panose="02020603050405020304" pitchFamily="18" charset="0"/>
                    <a:ea typeface="Times New Roman" panose="02020603050405020304" pitchFamily="18" charset="0"/>
                    <a:cs typeface="Gautami" panose="020B0502040204020203" pitchFamily="34" charset="0"/>
                  </a:rPr>
                  <a:t>m</a:t>
                </a:r>
                <a:r>
                  <a:rPr lang="en-US" dirty="0" err="1">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err="1">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then the rank of </a:t>
                </a:r>
                <a:r>
                  <a:rPr lang="en-US" dirty="0" smtClean="0">
                    <a:latin typeface="Times New Roman" panose="02020603050405020304" pitchFamily="18" charset="0"/>
                    <a:ea typeface="Times New Roman" panose="02020603050405020304" pitchFamily="18" charset="0"/>
                    <a:cs typeface="Gautami" panose="020B0502040204020203" pitchFamily="34" charset="0"/>
                  </a:rPr>
                  <a:t>A=</a:t>
                </a:r>
                <a:r>
                  <a:rPr lang="en-US" dirty="0">
                    <a:ea typeface="Cambria Math" panose="02040503050406030204" pitchFamily="18" charset="0"/>
                    <a:cs typeface="Gautami" panose="020B0502040204020203" pitchFamily="34" charset="0"/>
                  </a:rPr>
                  <a:t> </a:t>
                </a:r>
                <a14:m>
                  <m:oMath xmlns:m="http://schemas.openxmlformats.org/officeDocument/2006/math">
                    <m:r>
                      <a:rPr lang="en-US" i="1">
                        <a:latin typeface="Cambria Math" panose="02040503050406030204" pitchFamily="18" charset="0"/>
                        <a:ea typeface="Cambria Math" panose="02040503050406030204" pitchFamily="18" charset="0"/>
                        <a:cs typeface="Gautami" panose="020B0502040204020203" pitchFamily="34" charset="0"/>
                      </a:rPr>
                      <m:t>𝜌</m:t>
                    </m:r>
                    <m:d>
                      <m:dPr>
                        <m:ctrlPr>
                          <a:rPr lang="en-US" i="1">
                            <a:latin typeface="Cambria Math" panose="02040503050406030204" pitchFamily="18" charset="0"/>
                            <a:ea typeface="Cambria Math" panose="02040503050406030204" pitchFamily="18" charset="0"/>
                            <a:cs typeface="Gautami" panose="020B0502040204020203" pitchFamily="34" charset="0"/>
                          </a:rPr>
                        </m:ctrlPr>
                      </m:dPr>
                      <m:e>
                        <m:r>
                          <a:rPr lang="en-US" i="1">
                            <a:latin typeface="Cambria Math" panose="02040503050406030204" pitchFamily="18" charset="0"/>
                            <a:ea typeface="Cambria Math" panose="02040503050406030204" pitchFamily="18" charset="0"/>
                            <a:cs typeface="Gautami" panose="020B0502040204020203" pitchFamily="34" charset="0"/>
                          </a:rPr>
                          <m:t>𝐴</m:t>
                        </m:r>
                      </m:e>
                    </m:d>
                    <m:r>
                      <a:rPr lang="en-US" i="1" smtClean="0">
                        <a:latin typeface="Cambria Math" panose="02040503050406030204" pitchFamily="18" charset="0"/>
                        <a:ea typeface="Cambria Math" panose="02040503050406030204" pitchFamily="18" charset="0"/>
                        <a:cs typeface="Gautami" panose="020B0502040204020203" pitchFamily="34" charset="0"/>
                      </a:rPr>
                      <m:t>≤</m:t>
                    </m:r>
                    <m:func>
                      <m:funcPr>
                        <m:ctrlPr>
                          <a:rPr lang="en-US" b="0" i="1" smtClean="0">
                            <a:latin typeface="Cambria Math" panose="02040503050406030204" pitchFamily="18" charset="0"/>
                            <a:ea typeface="Cambria Math" panose="02040503050406030204" pitchFamily="18" charset="0"/>
                            <a:cs typeface="Gautami" panose="020B0502040204020203" pitchFamily="34" charset="0"/>
                          </a:rPr>
                        </m:ctrlPr>
                      </m:funcPr>
                      <m:fName>
                        <m:r>
                          <m:rPr>
                            <m:sty m:val="p"/>
                          </m:rPr>
                          <a:rPr lang="en-US" b="0" i="0" smtClean="0">
                            <a:latin typeface="Cambria Math" panose="02040503050406030204" pitchFamily="18" charset="0"/>
                            <a:ea typeface="Cambria Math" panose="02040503050406030204" pitchFamily="18" charset="0"/>
                            <a:cs typeface="Gautami" panose="020B0502040204020203" pitchFamily="34" charset="0"/>
                          </a:rPr>
                          <m:t>min</m:t>
                        </m:r>
                      </m:fName>
                      <m:e>
                        <m:d>
                          <m:dPr>
                            <m:ctrlPr>
                              <a:rPr lang="en-US" b="0" i="1" smtClean="0">
                                <a:latin typeface="Cambria Math" panose="02040503050406030204" pitchFamily="18" charset="0"/>
                                <a:ea typeface="Cambria Math" panose="02040503050406030204" pitchFamily="18" charset="0"/>
                                <a:cs typeface="Gautami" panose="020B0502040204020203" pitchFamily="34" charset="0"/>
                              </a:rPr>
                            </m:ctrlPr>
                          </m:dPr>
                          <m:e>
                            <m:r>
                              <a:rPr lang="en-US" b="0" i="1" smtClean="0">
                                <a:latin typeface="Cambria Math" panose="02040503050406030204" pitchFamily="18" charset="0"/>
                                <a:ea typeface="Cambria Math" panose="02040503050406030204" pitchFamily="18" charset="0"/>
                                <a:cs typeface="Gautami" panose="020B0502040204020203" pitchFamily="34" charset="0"/>
                              </a:rPr>
                              <m:t>𝑚</m:t>
                            </m:r>
                            <m:r>
                              <a:rPr lang="en-US" b="0" i="1" smtClean="0">
                                <a:latin typeface="Cambria Math" panose="02040503050406030204" pitchFamily="18" charset="0"/>
                                <a:ea typeface="Cambria Math" panose="02040503050406030204" pitchFamily="18" charset="0"/>
                                <a:cs typeface="Gautami" panose="020B0502040204020203" pitchFamily="34" charset="0"/>
                              </a:rPr>
                              <m:t>,</m:t>
                            </m:r>
                            <m:r>
                              <a:rPr lang="en-US" b="0" i="1" smtClean="0">
                                <a:latin typeface="Cambria Math" panose="02040503050406030204" pitchFamily="18" charset="0"/>
                                <a:ea typeface="Cambria Math" panose="02040503050406030204" pitchFamily="18" charset="0"/>
                                <a:cs typeface="Gautami" panose="020B0502040204020203" pitchFamily="34" charset="0"/>
                              </a:rPr>
                              <m:t>𝑛</m:t>
                            </m:r>
                          </m:e>
                        </m:d>
                        <m:r>
                          <a:rPr lang="en-US" b="0" i="1" smtClean="0">
                            <a:latin typeface="Cambria Math" panose="02040503050406030204" pitchFamily="18" charset="0"/>
                            <a:ea typeface="Cambria Math" panose="02040503050406030204" pitchFamily="18" charset="0"/>
                            <a:cs typeface="Gautami" panose="020B0502040204020203" pitchFamily="34" charset="0"/>
                          </a:rPr>
                          <m:t>.</m:t>
                        </m:r>
                      </m:e>
                    </m:func>
                  </m:oMath>
                </a14:m>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457200" y="3124200"/>
                <a:ext cx="6324600" cy="2544286"/>
              </a:xfrm>
              <a:prstGeom prst="rect">
                <a:avLst/>
              </a:prstGeom>
              <a:blipFill rotWithShape="0">
                <a:blip r:embed="rId3"/>
                <a:stretch>
                  <a:fillRect l="-771" t="-1439" r="-674" b="-480"/>
                </a:stretch>
              </a:blipFill>
            </p:spPr>
            <p:txBody>
              <a:bodyPr/>
              <a:lstStyle/>
              <a:p>
                <a:r>
                  <a:rPr lang="en-US">
                    <a:noFill/>
                  </a:rPr>
                  <a:t> </a:t>
                </a:r>
              </a:p>
            </p:txBody>
          </p:sp>
        </mc:Fallback>
      </mc:AlternateContent>
    </p:spTree>
    <p:extLst>
      <p:ext uri="{BB962C8B-B14F-4D97-AF65-F5344CB8AC3E}">
        <p14:creationId xmlns:p14="http://schemas.microsoft.com/office/powerpoint/2010/main" val="384636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5"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40</a:t>
            </a:fld>
            <a:endParaRPr lang="en-US"/>
          </a:p>
        </p:txBody>
      </p:sp>
      <p:pic>
        <p:nvPicPr>
          <p:cNvPr id="3" name="Picture 2"/>
          <p:cNvPicPr>
            <a:picLocks noChangeAspect="1"/>
          </p:cNvPicPr>
          <p:nvPr/>
        </p:nvPicPr>
        <p:blipFill>
          <a:blip r:embed="rId2"/>
          <a:stretch>
            <a:fillRect/>
          </a:stretch>
        </p:blipFill>
        <p:spPr>
          <a:xfrm>
            <a:off x="1371600" y="523875"/>
            <a:ext cx="5133975" cy="2219325"/>
          </a:xfrm>
          <a:prstGeom prst="rect">
            <a:avLst/>
          </a:prstGeom>
        </p:spPr>
      </p:pic>
      <p:pic>
        <p:nvPicPr>
          <p:cNvPr id="4" name="Picture 3"/>
          <p:cNvPicPr>
            <a:picLocks noChangeAspect="1"/>
          </p:cNvPicPr>
          <p:nvPr/>
        </p:nvPicPr>
        <p:blipFill>
          <a:blip r:embed="rId3"/>
          <a:stretch>
            <a:fillRect/>
          </a:stretch>
        </p:blipFill>
        <p:spPr>
          <a:xfrm>
            <a:off x="1352550" y="3028950"/>
            <a:ext cx="5048250" cy="2914650"/>
          </a:xfrm>
          <a:prstGeom prst="rect">
            <a:avLst/>
          </a:prstGeom>
        </p:spPr>
      </p:pic>
    </p:spTree>
    <p:extLst>
      <p:ext uri="{BB962C8B-B14F-4D97-AF65-F5344CB8AC3E}">
        <p14:creationId xmlns:p14="http://schemas.microsoft.com/office/powerpoint/2010/main" val="357684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41</a:t>
            </a:fld>
            <a:endParaRPr lang="en-US"/>
          </a:p>
        </p:txBody>
      </p:sp>
      <p:pic>
        <p:nvPicPr>
          <p:cNvPr id="3" name="Picture 2"/>
          <p:cNvPicPr>
            <a:picLocks noChangeAspect="1"/>
          </p:cNvPicPr>
          <p:nvPr/>
        </p:nvPicPr>
        <p:blipFill>
          <a:blip r:embed="rId2"/>
          <a:stretch>
            <a:fillRect/>
          </a:stretch>
        </p:blipFill>
        <p:spPr>
          <a:xfrm>
            <a:off x="1495425" y="381000"/>
            <a:ext cx="4676775" cy="1895475"/>
          </a:xfrm>
          <a:prstGeom prst="rect">
            <a:avLst/>
          </a:prstGeom>
        </p:spPr>
      </p:pic>
      <p:pic>
        <p:nvPicPr>
          <p:cNvPr id="4" name="Picture 3"/>
          <p:cNvPicPr>
            <a:picLocks noChangeAspect="1"/>
          </p:cNvPicPr>
          <p:nvPr/>
        </p:nvPicPr>
        <p:blipFill>
          <a:blip r:embed="rId3"/>
          <a:stretch>
            <a:fillRect/>
          </a:stretch>
        </p:blipFill>
        <p:spPr>
          <a:xfrm>
            <a:off x="1695450" y="2538412"/>
            <a:ext cx="4248150" cy="1781175"/>
          </a:xfrm>
          <a:prstGeom prst="rect">
            <a:avLst/>
          </a:prstGeom>
        </p:spPr>
      </p:pic>
      <p:pic>
        <p:nvPicPr>
          <p:cNvPr id="5" name="Picture 4"/>
          <p:cNvPicPr>
            <a:picLocks noChangeAspect="1"/>
          </p:cNvPicPr>
          <p:nvPr/>
        </p:nvPicPr>
        <p:blipFill>
          <a:blip r:embed="rId4"/>
          <a:stretch>
            <a:fillRect/>
          </a:stretch>
        </p:blipFill>
        <p:spPr>
          <a:xfrm>
            <a:off x="1524000" y="4695825"/>
            <a:ext cx="4600575" cy="1400175"/>
          </a:xfrm>
          <a:prstGeom prst="rect">
            <a:avLst/>
          </a:prstGeom>
        </p:spPr>
      </p:pic>
    </p:spTree>
    <p:extLst>
      <p:ext uri="{BB962C8B-B14F-4D97-AF65-F5344CB8AC3E}">
        <p14:creationId xmlns:p14="http://schemas.microsoft.com/office/powerpoint/2010/main" val="39875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42</a:t>
            </a:fld>
            <a:endParaRPr lang="en-US"/>
          </a:p>
        </p:txBody>
      </p:sp>
      <p:pic>
        <p:nvPicPr>
          <p:cNvPr id="3" name="Picture 2"/>
          <p:cNvPicPr>
            <a:picLocks noChangeAspect="1"/>
          </p:cNvPicPr>
          <p:nvPr/>
        </p:nvPicPr>
        <p:blipFill>
          <a:blip r:embed="rId2"/>
          <a:stretch>
            <a:fillRect/>
          </a:stretch>
        </p:blipFill>
        <p:spPr>
          <a:xfrm>
            <a:off x="476250" y="381000"/>
            <a:ext cx="6762750" cy="1038225"/>
          </a:xfrm>
          <a:prstGeom prst="rect">
            <a:avLst/>
          </a:prstGeom>
        </p:spPr>
      </p:pic>
      <p:pic>
        <p:nvPicPr>
          <p:cNvPr id="4" name="Picture 3"/>
          <p:cNvPicPr>
            <a:picLocks noChangeAspect="1"/>
          </p:cNvPicPr>
          <p:nvPr/>
        </p:nvPicPr>
        <p:blipFill>
          <a:blip r:embed="rId3"/>
          <a:stretch>
            <a:fillRect/>
          </a:stretch>
        </p:blipFill>
        <p:spPr>
          <a:xfrm>
            <a:off x="685800" y="1676400"/>
            <a:ext cx="5791200" cy="2295525"/>
          </a:xfrm>
          <a:prstGeom prst="rect">
            <a:avLst/>
          </a:prstGeom>
        </p:spPr>
      </p:pic>
      <p:pic>
        <p:nvPicPr>
          <p:cNvPr id="5" name="Picture 4"/>
          <p:cNvPicPr>
            <a:picLocks noChangeAspect="1"/>
          </p:cNvPicPr>
          <p:nvPr/>
        </p:nvPicPr>
        <p:blipFill>
          <a:blip r:embed="rId4"/>
          <a:stretch>
            <a:fillRect/>
          </a:stretch>
        </p:blipFill>
        <p:spPr>
          <a:xfrm>
            <a:off x="1581150" y="4171950"/>
            <a:ext cx="4972050" cy="2228850"/>
          </a:xfrm>
          <a:prstGeom prst="rect">
            <a:avLst/>
          </a:prstGeom>
        </p:spPr>
      </p:pic>
    </p:spTree>
    <p:extLst>
      <p:ext uri="{BB962C8B-B14F-4D97-AF65-F5344CB8AC3E}">
        <p14:creationId xmlns:p14="http://schemas.microsoft.com/office/powerpoint/2010/main" val="207668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43</a:t>
            </a:fld>
            <a:endParaRPr lang="en-US"/>
          </a:p>
        </p:txBody>
      </p:sp>
      <p:pic>
        <p:nvPicPr>
          <p:cNvPr id="3" name="Picture 2"/>
          <p:cNvPicPr>
            <a:picLocks noChangeAspect="1"/>
          </p:cNvPicPr>
          <p:nvPr/>
        </p:nvPicPr>
        <p:blipFill>
          <a:blip r:embed="rId2"/>
          <a:stretch>
            <a:fillRect/>
          </a:stretch>
        </p:blipFill>
        <p:spPr>
          <a:xfrm>
            <a:off x="990600" y="381000"/>
            <a:ext cx="5391150" cy="2257425"/>
          </a:xfrm>
          <a:prstGeom prst="rect">
            <a:avLst/>
          </a:prstGeom>
        </p:spPr>
      </p:pic>
      <p:pic>
        <p:nvPicPr>
          <p:cNvPr id="4" name="Picture 3"/>
          <p:cNvPicPr>
            <a:picLocks noChangeAspect="1"/>
          </p:cNvPicPr>
          <p:nvPr/>
        </p:nvPicPr>
        <p:blipFill>
          <a:blip r:embed="rId3"/>
          <a:stretch>
            <a:fillRect/>
          </a:stretch>
        </p:blipFill>
        <p:spPr>
          <a:xfrm>
            <a:off x="1143000" y="2962275"/>
            <a:ext cx="4838700" cy="2143125"/>
          </a:xfrm>
          <a:prstGeom prst="rect">
            <a:avLst/>
          </a:prstGeom>
        </p:spPr>
      </p:pic>
      <p:pic>
        <p:nvPicPr>
          <p:cNvPr id="5" name="Picture 4"/>
          <p:cNvPicPr>
            <a:picLocks noChangeAspect="1"/>
          </p:cNvPicPr>
          <p:nvPr/>
        </p:nvPicPr>
        <p:blipFill>
          <a:blip r:embed="rId4"/>
          <a:stretch>
            <a:fillRect/>
          </a:stretch>
        </p:blipFill>
        <p:spPr>
          <a:xfrm>
            <a:off x="457200" y="5314950"/>
            <a:ext cx="5753100" cy="1390650"/>
          </a:xfrm>
          <a:prstGeom prst="rect">
            <a:avLst/>
          </a:prstGeom>
        </p:spPr>
      </p:pic>
    </p:spTree>
    <p:extLst>
      <p:ext uri="{BB962C8B-B14F-4D97-AF65-F5344CB8AC3E}">
        <p14:creationId xmlns:p14="http://schemas.microsoft.com/office/powerpoint/2010/main" val="120387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44</a:t>
            </a:fld>
            <a:endParaRPr lang="en-US"/>
          </a:p>
        </p:txBody>
      </p:sp>
      <p:pic>
        <p:nvPicPr>
          <p:cNvPr id="3" name="Picture 2"/>
          <p:cNvPicPr>
            <a:picLocks noChangeAspect="1"/>
          </p:cNvPicPr>
          <p:nvPr/>
        </p:nvPicPr>
        <p:blipFill>
          <a:blip r:embed="rId2"/>
          <a:stretch>
            <a:fillRect/>
          </a:stretch>
        </p:blipFill>
        <p:spPr>
          <a:xfrm>
            <a:off x="533400" y="381000"/>
            <a:ext cx="6629400" cy="1228725"/>
          </a:xfrm>
          <a:prstGeom prst="rect">
            <a:avLst/>
          </a:prstGeom>
        </p:spPr>
      </p:pic>
      <p:pic>
        <p:nvPicPr>
          <p:cNvPr id="4" name="Picture 3"/>
          <p:cNvPicPr>
            <a:picLocks noChangeAspect="1"/>
          </p:cNvPicPr>
          <p:nvPr/>
        </p:nvPicPr>
        <p:blipFill>
          <a:blip r:embed="rId3"/>
          <a:stretch>
            <a:fillRect/>
          </a:stretch>
        </p:blipFill>
        <p:spPr>
          <a:xfrm>
            <a:off x="762000" y="1752600"/>
            <a:ext cx="5724525" cy="2105025"/>
          </a:xfrm>
          <a:prstGeom prst="rect">
            <a:avLst/>
          </a:prstGeom>
        </p:spPr>
      </p:pic>
      <p:pic>
        <p:nvPicPr>
          <p:cNvPr id="5" name="Picture 4"/>
          <p:cNvPicPr>
            <a:picLocks noChangeAspect="1"/>
          </p:cNvPicPr>
          <p:nvPr/>
        </p:nvPicPr>
        <p:blipFill>
          <a:blip r:embed="rId4"/>
          <a:stretch>
            <a:fillRect/>
          </a:stretch>
        </p:blipFill>
        <p:spPr>
          <a:xfrm>
            <a:off x="1981200" y="3971925"/>
            <a:ext cx="4495800" cy="1133475"/>
          </a:xfrm>
          <a:prstGeom prst="rect">
            <a:avLst/>
          </a:prstGeom>
        </p:spPr>
      </p:pic>
      <p:pic>
        <p:nvPicPr>
          <p:cNvPr id="6" name="Picture 5"/>
          <p:cNvPicPr>
            <a:picLocks noChangeAspect="1"/>
          </p:cNvPicPr>
          <p:nvPr/>
        </p:nvPicPr>
        <p:blipFill>
          <a:blip r:embed="rId5"/>
          <a:stretch>
            <a:fillRect/>
          </a:stretch>
        </p:blipFill>
        <p:spPr>
          <a:xfrm>
            <a:off x="1828800" y="5486400"/>
            <a:ext cx="4695825" cy="1104900"/>
          </a:xfrm>
          <a:prstGeom prst="rect">
            <a:avLst/>
          </a:prstGeom>
        </p:spPr>
      </p:pic>
    </p:spTree>
    <p:extLst>
      <p:ext uri="{BB962C8B-B14F-4D97-AF65-F5344CB8AC3E}">
        <p14:creationId xmlns:p14="http://schemas.microsoft.com/office/powerpoint/2010/main" val="402867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45</a:t>
            </a:fld>
            <a:endParaRPr lang="en-US"/>
          </a:p>
        </p:txBody>
      </p:sp>
      <p:pic>
        <p:nvPicPr>
          <p:cNvPr id="3" name="Picture 2"/>
          <p:cNvPicPr>
            <a:picLocks noChangeAspect="1"/>
          </p:cNvPicPr>
          <p:nvPr/>
        </p:nvPicPr>
        <p:blipFill>
          <a:blip r:embed="rId2"/>
          <a:stretch>
            <a:fillRect/>
          </a:stretch>
        </p:blipFill>
        <p:spPr>
          <a:xfrm>
            <a:off x="1676400" y="314325"/>
            <a:ext cx="4276725" cy="2124075"/>
          </a:xfrm>
          <a:prstGeom prst="rect">
            <a:avLst/>
          </a:prstGeom>
        </p:spPr>
      </p:pic>
      <p:pic>
        <p:nvPicPr>
          <p:cNvPr id="4" name="Picture 3"/>
          <p:cNvPicPr>
            <a:picLocks noChangeAspect="1"/>
          </p:cNvPicPr>
          <p:nvPr/>
        </p:nvPicPr>
        <p:blipFill>
          <a:blip r:embed="rId3"/>
          <a:stretch>
            <a:fillRect/>
          </a:stretch>
        </p:blipFill>
        <p:spPr>
          <a:xfrm>
            <a:off x="1600200" y="2743200"/>
            <a:ext cx="4695825" cy="2286000"/>
          </a:xfrm>
          <a:prstGeom prst="rect">
            <a:avLst/>
          </a:prstGeom>
        </p:spPr>
      </p:pic>
      <p:pic>
        <p:nvPicPr>
          <p:cNvPr id="5" name="Picture 4"/>
          <p:cNvPicPr>
            <a:picLocks noChangeAspect="1"/>
          </p:cNvPicPr>
          <p:nvPr/>
        </p:nvPicPr>
        <p:blipFill>
          <a:blip r:embed="rId4"/>
          <a:stretch>
            <a:fillRect/>
          </a:stretch>
        </p:blipFill>
        <p:spPr>
          <a:xfrm>
            <a:off x="1905000" y="5276850"/>
            <a:ext cx="4438650" cy="1123950"/>
          </a:xfrm>
          <a:prstGeom prst="rect">
            <a:avLst/>
          </a:prstGeom>
        </p:spPr>
      </p:pic>
    </p:spTree>
    <p:extLst>
      <p:ext uri="{BB962C8B-B14F-4D97-AF65-F5344CB8AC3E}">
        <p14:creationId xmlns:p14="http://schemas.microsoft.com/office/powerpoint/2010/main" val="102971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46</a:t>
            </a:fld>
            <a:endParaRPr lang="en-US"/>
          </a:p>
        </p:txBody>
      </p:sp>
      <p:pic>
        <p:nvPicPr>
          <p:cNvPr id="3" name="Picture 2"/>
          <p:cNvPicPr>
            <a:picLocks noChangeAspect="1"/>
          </p:cNvPicPr>
          <p:nvPr/>
        </p:nvPicPr>
        <p:blipFill>
          <a:blip r:embed="rId2"/>
          <a:stretch>
            <a:fillRect/>
          </a:stretch>
        </p:blipFill>
        <p:spPr>
          <a:xfrm>
            <a:off x="866775" y="381000"/>
            <a:ext cx="5686425" cy="2000250"/>
          </a:xfrm>
          <a:prstGeom prst="rect">
            <a:avLst/>
          </a:prstGeom>
        </p:spPr>
      </p:pic>
      <p:pic>
        <p:nvPicPr>
          <p:cNvPr id="4" name="Picture 3"/>
          <p:cNvPicPr>
            <a:picLocks noChangeAspect="1"/>
          </p:cNvPicPr>
          <p:nvPr/>
        </p:nvPicPr>
        <p:blipFill>
          <a:blip r:embed="rId3"/>
          <a:stretch>
            <a:fillRect/>
          </a:stretch>
        </p:blipFill>
        <p:spPr>
          <a:xfrm>
            <a:off x="76200" y="2590800"/>
            <a:ext cx="8353425" cy="1143000"/>
          </a:xfrm>
          <a:prstGeom prst="rect">
            <a:avLst/>
          </a:prstGeom>
        </p:spPr>
      </p:pic>
      <p:pic>
        <p:nvPicPr>
          <p:cNvPr id="5" name="Picture 4"/>
          <p:cNvPicPr>
            <a:picLocks noChangeAspect="1"/>
          </p:cNvPicPr>
          <p:nvPr/>
        </p:nvPicPr>
        <p:blipFill>
          <a:blip r:embed="rId4"/>
          <a:stretch>
            <a:fillRect/>
          </a:stretch>
        </p:blipFill>
        <p:spPr>
          <a:xfrm>
            <a:off x="685800" y="4038600"/>
            <a:ext cx="6943725" cy="1809750"/>
          </a:xfrm>
          <a:prstGeom prst="rect">
            <a:avLst/>
          </a:prstGeom>
        </p:spPr>
      </p:pic>
    </p:spTree>
    <p:extLst>
      <p:ext uri="{BB962C8B-B14F-4D97-AF65-F5344CB8AC3E}">
        <p14:creationId xmlns:p14="http://schemas.microsoft.com/office/powerpoint/2010/main" val="382049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47</a:t>
            </a:fld>
            <a:endParaRPr lang="en-US"/>
          </a:p>
        </p:txBody>
      </p:sp>
      <p:pic>
        <p:nvPicPr>
          <p:cNvPr id="3" name="Picture 2"/>
          <p:cNvPicPr>
            <a:picLocks noChangeAspect="1"/>
          </p:cNvPicPr>
          <p:nvPr/>
        </p:nvPicPr>
        <p:blipFill>
          <a:blip r:embed="rId2"/>
          <a:stretch>
            <a:fillRect/>
          </a:stretch>
        </p:blipFill>
        <p:spPr>
          <a:xfrm>
            <a:off x="1428750" y="381000"/>
            <a:ext cx="5657850" cy="2038350"/>
          </a:xfrm>
          <a:prstGeom prst="rect">
            <a:avLst/>
          </a:prstGeom>
        </p:spPr>
      </p:pic>
      <p:pic>
        <p:nvPicPr>
          <p:cNvPr id="4" name="Picture 3"/>
          <p:cNvPicPr>
            <a:picLocks noChangeAspect="1"/>
          </p:cNvPicPr>
          <p:nvPr/>
        </p:nvPicPr>
        <p:blipFill>
          <a:blip r:embed="rId3"/>
          <a:stretch>
            <a:fillRect/>
          </a:stretch>
        </p:blipFill>
        <p:spPr>
          <a:xfrm>
            <a:off x="1447800" y="2533650"/>
            <a:ext cx="5267325" cy="1962150"/>
          </a:xfrm>
          <a:prstGeom prst="rect">
            <a:avLst/>
          </a:prstGeom>
        </p:spPr>
      </p:pic>
      <p:pic>
        <p:nvPicPr>
          <p:cNvPr id="5" name="Picture 4"/>
          <p:cNvPicPr>
            <a:picLocks noChangeAspect="1"/>
          </p:cNvPicPr>
          <p:nvPr/>
        </p:nvPicPr>
        <p:blipFill>
          <a:blip r:embed="rId4"/>
          <a:stretch>
            <a:fillRect/>
          </a:stretch>
        </p:blipFill>
        <p:spPr>
          <a:xfrm>
            <a:off x="1371600" y="4924425"/>
            <a:ext cx="5257800" cy="942975"/>
          </a:xfrm>
          <a:prstGeom prst="rect">
            <a:avLst/>
          </a:prstGeom>
        </p:spPr>
      </p:pic>
    </p:spTree>
    <p:extLst>
      <p:ext uri="{BB962C8B-B14F-4D97-AF65-F5344CB8AC3E}">
        <p14:creationId xmlns:p14="http://schemas.microsoft.com/office/powerpoint/2010/main" val="152658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48</a:t>
            </a:fld>
            <a:endParaRPr lang="en-US"/>
          </a:p>
        </p:txBody>
      </p:sp>
      <p:pic>
        <p:nvPicPr>
          <p:cNvPr id="3" name="Picture 2"/>
          <p:cNvPicPr>
            <a:picLocks noChangeAspect="1"/>
          </p:cNvPicPr>
          <p:nvPr/>
        </p:nvPicPr>
        <p:blipFill>
          <a:blip r:embed="rId2"/>
          <a:stretch>
            <a:fillRect/>
          </a:stretch>
        </p:blipFill>
        <p:spPr>
          <a:xfrm>
            <a:off x="609600" y="381000"/>
            <a:ext cx="6276975" cy="2428875"/>
          </a:xfrm>
          <a:prstGeom prst="rect">
            <a:avLst/>
          </a:prstGeom>
        </p:spPr>
      </p:pic>
      <p:pic>
        <p:nvPicPr>
          <p:cNvPr id="4" name="Picture 3"/>
          <p:cNvPicPr>
            <a:picLocks noChangeAspect="1"/>
          </p:cNvPicPr>
          <p:nvPr/>
        </p:nvPicPr>
        <p:blipFill>
          <a:blip r:embed="rId3"/>
          <a:stretch>
            <a:fillRect/>
          </a:stretch>
        </p:blipFill>
        <p:spPr>
          <a:xfrm>
            <a:off x="304800" y="2981325"/>
            <a:ext cx="7105650" cy="1209675"/>
          </a:xfrm>
          <a:prstGeom prst="rect">
            <a:avLst/>
          </a:prstGeom>
        </p:spPr>
      </p:pic>
      <p:pic>
        <p:nvPicPr>
          <p:cNvPr id="5" name="Picture 4"/>
          <p:cNvPicPr>
            <a:picLocks noChangeAspect="1"/>
          </p:cNvPicPr>
          <p:nvPr/>
        </p:nvPicPr>
        <p:blipFill>
          <a:blip r:embed="rId4"/>
          <a:stretch>
            <a:fillRect/>
          </a:stretch>
        </p:blipFill>
        <p:spPr>
          <a:xfrm>
            <a:off x="457200" y="4495800"/>
            <a:ext cx="4248150" cy="1219200"/>
          </a:xfrm>
          <a:prstGeom prst="rect">
            <a:avLst/>
          </a:prstGeom>
        </p:spPr>
      </p:pic>
    </p:spTree>
    <p:extLst>
      <p:ext uri="{BB962C8B-B14F-4D97-AF65-F5344CB8AC3E}">
        <p14:creationId xmlns:p14="http://schemas.microsoft.com/office/powerpoint/2010/main" val="280071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49</a:t>
            </a:fld>
            <a:endParaRPr lang="en-US"/>
          </a:p>
        </p:txBody>
      </p:sp>
      <p:pic>
        <p:nvPicPr>
          <p:cNvPr id="3" name="Picture 2"/>
          <p:cNvPicPr>
            <a:picLocks noChangeAspect="1"/>
          </p:cNvPicPr>
          <p:nvPr/>
        </p:nvPicPr>
        <p:blipFill>
          <a:blip r:embed="rId2"/>
          <a:stretch>
            <a:fillRect/>
          </a:stretch>
        </p:blipFill>
        <p:spPr>
          <a:xfrm>
            <a:off x="1371600" y="381000"/>
            <a:ext cx="5010150" cy="2609850"/>
          </a:xfrm>
          <a:prstGeom prst="rect">
            <a:avLst/>
          </a:prstGeom>
        </p:spPr>
      </p:pic>
      <p:pic>
        <p:nvPicPr>
          <p:cNvPr id="4" name="Picture 3"/>
          <p:cNvPicPr>
            <a:picLocks noChangeAspect="1"/>
          </p:cNvPicPr>
          <p:nvPr/>
        </p:nvPicPr>
        <p:blipFill>
          <a:blip r:embed="rId3"/>
          <a:stretch>
            <a:fillRect/>
          </a:stretch>
        </p:blipFill>
        <p:spPr>
          <a:xfrm>
            <a:off x="1371600" y="3095625"/>
            <a:ext cx="5057775" cy="2009775"/>
          </a:xfrm>
          <a:prstGeom prst="rect">
            <a:avLst/>
          </a:prstGeom>
        </p:spPr>
      </p:pic>
      <p:pic>
        <p:nvPicPr>
          <p:cNvPr id="5" name="Picture 4"/>
          <p:cNvPicPr>
            <a:picLocks noChangeAspect="1"/>
          </p:cNvPicPr>
          <p:nvPr/>
        </p:nvPicPr>
        <p:blipFill>
          <a:blip r:embed="rId4"/>
          <a:stretch>
            <a:fillRect/>
          </a:stretch>
        </p:blipFill>
        <p:spPr>
          <a:xfrm>
            <a:off x="1371600" y="5267325"/>
            <a:ext cx="4667250" cy="1209675"/>
          </a:xfrm>
          <a:prstGeom prst="rect">
            <a:avLst/>
          </a:prstGeom>
        </p:spPr>
      </p:pic>
    </p:spTree>
    <p:extLst>
      <p:ext uri="{BB962C8B-B14F-4D97-AF65-F5344CB8AC3E}">
        <p14:creationId xmlns:p14="http://schemas.microsoft.com/office/powerpoint/2010/main" val="224373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a:t>
            </a:fld>
            <a:endParaRPr lang="en-US"/>
          </a:p>
        </p:txBody>
      </p:sp>
      <p:sp>
        <p:nvSpPr>
          <p:cNvPr id="3" name="Rectangle 2"/>
          <p:cNvSpPr/>
          <p:nvPr/>
        </p:nvSpPr>
        <p:spPr>
          <a:xfrm>
            <a:off x="457200" y="304800"/>
            <a:ext cx="1935145" cy="369332"/>
          </a:xfrm>
          <a:prstGeom prst="rect">
            <a:avLst/>
          </a:prstGeom>
        </p:spPr>
        <p:txBody>
          <a:bodyPr wrap="none">
            <a:spAutoFit/>
          </a:bodyPr>
          <a:lstStyle/>
          <a:p>
            <a:pPr marL="1080135" marR="0" indent="-1080135" algn="just">
              <a:spcBef>
                <a:spcPts val="525"/>
              </a:spcBef>
              <a:spcAft>
                <a:spcPts val="525"/>
              </a:spcAft>
              <a:tabLst>
                <a:tab pos="361950" algn="l"/>
                <a:tab pos="630555" algn="l"/>
                <a:tab pos="810260" algn="l"/>
                <a:tab pos="108013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Solved Examples:</a:t>
            </a:r>
            <a:endParaRPr lang="en-US" sz="1600"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0" name="Rectangle 9"/>
          <p:cNvSpPr/>
          <p:nvPr/>
        </p:nvSpPr>
        <p:spPr>
          <a:xfrm>
            <a:off x="896682" y="685800"/>
            <a:ext cx="4589718" cy="369332"/>
          </a:xfrm>
          <a:prstGeom prst="rect">
            <a:avLst/>
          </a:prstGeom>
        </p:spPr>
        <p:txBody>
          <a:bodyPr wrap="none">
            <a:spAutoFit/>
          </a:bodyPr>
          <a:lstStyle/>
          <a:p>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Find the rank of each of the following matrices.</a:t>
            </a:r>
            <a:endParaRPr lang="en-US" dirty="0">
              <a:solidFill>
                <a:srgbClr val="FF0000"/>
              </a:solidFill>
            </a:endParaRPr>
          </a:p>
        </p:txBody>
      </p:sp>
      <p:sp>
        <p:nvSpPr>
          <p:cNvPr id="11" name="Rectangle 10"/>
          <p:cNvSpPr/>
          <p:nvPr/>
        </p:nvSpPr>
        <p:spPr>
          <a:xfrm>
            <a:off x="685800" y="1219200"/>
            <a:ext cx="46038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114494023"/>
              </p:ext>
            </p:extLst>
          </p:nvPr>
        </p:nvGraphicFramePr>
        <p:xfrm>
          <a:off x="1295400" y="1083707"/>
          <a:ext cx="1066800" cy="1052763"/>
        </p:xfrm>
        <a:graphic>
          <a:graphicData uri="http://schemas.openxmlformats.org/presentationml/2006/ole">
            <mc:AlternateContent xmlns:mc="http://schemas.openxmlformats.org/markup-compatibility/2006">
              <mc:Choice xmlns:v="urn:schemas-microsoft-com:vml" Requires="v">
                <p:oleObj spid="_x0000_s67002" name="Equation" r:id="rId3" imgW="723586" imgH="710891" progId="Equation.DSMT4">
                  <p:embed/>
                </p:oleObj>
              </mc:Choice>
              <mc:Fallback>
                <p:oleObj name="Equation" r:id="rId3" imgW="723586" imgH="710891"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083707"/>
                        <a:ext cx="1066800" cy="1052763"/>
                      </a:xfrm>
                      <a:prstGeom prst="rect">
                        <a:avLst/>
                      </a:prstGeom>
                      <a:noFill/>
                    </p:spPr>
                  </p:pic>
                </p:oleObj>
              </mc:Fallback>
            </mc:AlternateContent>
          </a:graphicData>
        </a:graphic>
      </p:graphicFrame>
      <p:sp>
        <p:nvSpPr>
          <p:cNvPr id="14" name="TextBox 13"/>
          <p:cNvSpPr txBox="1"/>
          <p:nvPr/>
        </p:nvSpPr>
        <p:spPr>
          <a:xfrm>
            <a:off x="3124200" y="1295400"/>
            <a:ext cx="431528" cy="369332"/>
          </a:xfrm>
          <a:prstGeom prst="rect">
            <a:avLst/>
          </a:prstGeom>
          <a:noFill/>
        </p:spPr>
        <p:txBody>
          <a:bodyPr wrap="none" rtlCol="0">
            <a:spAutoFit/>
          </a:bodyPr>
          <a:lstStyle/>
          <a:p>
            <a:r>
              <a:rPr lang="en-US" dirty="0" smtClean="0"/>
              <a:t>(ii)</a:t>
            </a:r>
            <a:endParaRPr lang="en-US" dirty="0"/>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ject 15"/>
          <p:cNvGraphicFramePr>
            <a:graphicFrameLocks noChangeAspect="1"/>
          </p:cNvGraphicFramePr>
          <p:nvPr>
            <p:extLst>
              <p:ext uri="{D42A27DB-BD31-4B8C-83A1-F6EECF244321}">
                <p14:modId xmlns:p14="http://schemas.microsoft.com/office/powerpoint/2010/main" val="773153972"/>
              </p:ext>
            </p:extLst>
          </p:nvPr>
        </p:nvGraphicFramePr>
        <p:xfrm>
          <a:off x="3665265" y="1207532"/>
          <a:ext cx="1224974" cy="773668"/>
        </p:xfrm>
        <a:graphic>
          <a:graphicData uri="http://schemas.openxmlformats.org/presentationml/2006/ole">
            <mc:AlternateContent xmlns:mc="http://schemas.openxmlformats.org/markup-compatibility/2006">
              <mc:Choice xmlns:v="urn:schemas-microsoft-com:vml" Requires="v">
                <p:oleObj spid="_x0000_s67003" name="Equation" r:id="rId5" imgW="723586" imgH="457002" progId="Equation.DSMT4">
                  <p:embed/>
                </p:oleObj>
              </mc:Choice>
              <mc:Fallback>
                <p:oleObj name="Equation" r:id="rId5" imgW="723586" imgH="457002"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5265" y="1207532"/>
                        <a:ext cx="1224974" cy="773668"/>
                      </a:xfrm>
                      <a:prstGeom prst="rect">
                        <a:avLst/>
                      </a:prstGeom>
                      <a:noFill/>
                    </p:spPr>
                  </p:pic>
                </p:oleObj>
              </mc:Fallback>
            </mc:AlternateContent>
          </a:graphicData>
        </a:graphic>
      </p:graphicFrame>
      <p:sp>
        <p:nvSpPr>
          <p:cNvPr id="17" name="TextBox 16"/>
          <p:cNvSpPr txBox="1"/>
          <p:nvPr/>
        </p:nvSpPr>
        <p:spPr>
          <a:xfrm>
            <a:off x="5334000" y="1295400"/>
            <a:ext cx="533400" cy="369332"/>
          </a:xfrm>
          <a:prstGeom prst="rect">
            <a:avLst/>
          </a:prstGeom>
          <a:noFill/>
        </p:spPr>
        <p:txBody>
          <a:bodyPr wrap="square" rtlCol="0">
            <a:spAutoFit/>
          </a:bodyPr>
          <a:lstStyle/>
          <a:p>
            <a:r>
              <a:rPr lang="en-US" dirty="0" smtClean="0"/>
              <a:t>(iii)</a:t>
            </a:r>
            <a:endParaRPr lang="en-US" dirty="0"/>
          </a:p>
        </p:txBody>
      </p:sp>
      <p:sp>
        <p:nvSpPr>
          <p:cNvPr id="18"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 name="Object 18"/>
          <p:cNvGraphicFramePr>
            <a:graphicFrameLocks noChangeAspect="1"/>
          </p:cNvGraphicFramePr>
          <p:nvPr>
            <p:extLst>
              <p:ext uri="{D42A27DB-BD31-4B8C-83A1-F6EECF244321}">
                <p14:modId xmlns:p14="http://schemas.microsoft.com/office/powerpoint/2010/main" val="515931461"/>
              </p:ext>
            </p:extLst>
          </p:nvPr>
        </p:nvGraphicFramePr>
        <p:xfrm>
          <a:off x="6349261" y="1059894"/>
          <a:ext cx="918678" cy="1076576"/>
        </p:xfrm>
        <a:graphic>
          <a:graphicData uri="http://schemas.openxmlformats.org/presentationml/2006/ole">
            <mc:AlternateContent xmlns:mc="http://schemas.openxmlformats.org/markup-compatibility/2006">
              <mc:Choice xmlns:v="urn:schemas-microsoft-com:vml" Requires="v">
                <p:oleObj spid="_x0000_s67004" name="Equation" r:id="rId7" imgW="609336" imgH="710891" progId="Equation.DSMT4">
                  <p:embed/>
                </p:oleObj>
              </mc:Choice>
              <mc:Fallback>
                <p:oleObj name="Equation" r:id="rId7" imgW="609336" imgH="710891" progId="Equation.DSMT4">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49261" y="1059894"/>
                        <a:ext cx="918678" cy="1076576"/>
                      </a:xfrm>
                      <a:prstGeom prst="rect">
                        <a:avLst/>
                      </a:prstGeom>
                      <a:noFill/>
                    </p:spPr>
                  </p:pic>
                </p:oleObj>
              </mc:Fallback>
            </mc:AlternateContent>
          </a:graphicData>
        </a:graphic>
      </p:graphicFrame>
      <p:sp>
        <p:nvSpPr>
          <p:cNvPr id="22" name="Rectangle 21"/>
          <p:cNvSpPr/>
          <p:nvPr/>
        </p:nvSpPr>
        <p:spPr>
          <a:xfrm>
            <a:off x="340938" y="2286000"/>
            <a:ext cx="1654748" cy="369332"/>
          </a:xfrm>
          <a:prstGeom prst="rect">
            <a:avLst/>
          </a:prstGeom>
        </p:spPr>
        <p:txBody>
          <a:bodyPr wrap="none">
            <a:spAutoFit/>
          </a:bodyPr>
          <a:lstStyle/>
          <a:p>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b="1"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r>
              <a:rPr lang="en-US" dirty="0" err="1" smtClean="0">
                <a:latin typeface="Times New Roman" panose="02020603050405020304" pitchFamily="18" charset="0"/>
                <a:ea typeface="Times New Roman" panose="02020603050405020304" pitchFamily="18" charset="0"/>
                <a:cs typeface="Gautami" panose="020B0502040204020203" pitchFamily="34" charset="0"/>
              </a:rPr>
              <a:t>i</a:t>
            </a:r>
            <a:r>
              <a:rPr lang="en-US" dirty="0" smtClean="0">
                <a:latin typeface="Times New Roman" panose="02020603050405020304" pitchFamily="18" charset="0"/>
                <a:ea typeface="Times New Roman" panose="02020603050405020304" pitchFamily="18" charset="0"/>
                <a:cs typeface="Gautami" panose="020B0502040204020203" pitchFamily="34" charset="0"/>
              </a:rPr>
              <a:t>) Let </a:t>
            </a:r>
            <a:r>
              <a:rPr lang="en-US" dirty="0">
                <a:latin typeface="Times New Roman" panose="02020603050405020304" pitchFamily="18" charset="0"/>
                <a:ea typeface="Times New Roman" panose="02020603050405020304" pitchFamily="18" charset="0"/>
                <a:cs typeface="Gautami" panose="020B0502040204020203" pitchFamily="34" charset="0"/>
              </a:rPr>
              <a:t>A = </a:t>
            </a:r>
            <a:endParaRPr lang="en-US" dirty="0"/>
          </a:p>
        </p:txBody>
      </p:sp>
      <p:sp>
        <p:nvSpPr>
          <p:cNvPr id="23"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4" name="Object 23"/>
          <p:cNvGraphicFramePr>
            <a:graphicFrameLocks noChangeAspect="1"/>
          </p:cNvGraphicFramePr>
          <p:nvPr>
            <p:extLst>
              <p:ext uri="{D42A27DB-BD31-4B8C-83A1-F6EECF244321}">
                <p14:modId xmlns:p14="http://schemas.microsoft.com/office/powerpoint/2010/main" val="2425605834"/>
              </p:ext>
            </p:extLst>
          </p:nvPr>
        </p:nvGraphicFramePr>
        <p:xfrm>
          <a:off x="1995686" y="2201001"/>
          <a:ext cx="1357114" cy="1133414"/>
        </p:xfrm>
        <a:graphic>
          <a:graphicData uri="http://schemas.openxmlformats.org/presentationml/2006/ole">
            <mc:AlternateContent xmlns:mc="http://schemas.openxmlformats.org/markup-compatibility/2006">
              <mc:Choice xmlns:v="urn:schemas-microsoft-com:vml" Requires="v">
                <p:oleObj spid="_x0000_s67005" name="Equation" r:id="rId9" imgW="863225" imgH="723586" progId="Equation.DSMT4">
                  <p:embed/>
                </p:oleObj>
              </mc:Choice>
              <mc:Fallback>
                <p:oleObj name="Equation" r:id="rId9" imgW="863225" imgH="723586" progId="Equation.DSMT4">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95686" y="2201001"/>
                        <a:ext cx="1357114" cy="1133414"/>
                      </a:xfrm>
                      <a:prstGeom prst="rect">
                        <a:avLst/>
                      </a:prstGeom>
                      <a:noFill/>
                    </p:spPr>
                  </p:pic>
                </p:oleObj>
              </mc:Fallback>
            </mc:AlternateContent>
          </a:graphicData>
        </a:graphic>
      </p:graphicFrame>
      <p:sp>
        <p:nvSpPr>
          <p:cNvPr id="25" name="Rectangle 24"/>
          <p:cNvSpPr/>
          <p:nvPr/>
        </p:nvSpPr>
        <p:spPr>
          <a:xfrm>
            <a:off x="1219200" y="3429000"/>
            <a:ext cx="57150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This matrix has 3 – rowed, 2 – rowed and 1 – rowed minors.</a:t>
            </a:r>
            <a:endParaRPr lang="en-US" dirty="0"/>
          </a:p>
        </p:txBody>
      </p:sp>
      <p:sp>
        <p:nvSpPr>
          <p:cNvPr id="26"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7" name="Object 26"/>
          <p:cNvGraphicFramePr>
            <a:graphicFrameLocks noChangeAspect="1"/>
          </p:cNvGraphicFramePr>
          <p:nvPr>
            <p:extLst>
              <p:ext uri="{D42A27DB-BD31-4B8C-83A1-F6EECF244321}">
                <p14:modId xmlns:p14="http://schemas.microsoft.com/office/powerpoint/2010/main" val="3638185688"/>
              </p:ext>
            </p:extLst>
          </p:nvPr>
        </p:nvGraphicFramePr>
        <p:xfrm>
          <a:off x="1052711" y="3947862"/>
          <a:ext cx="1538089" cy="1098635"/>
        </p:xfrm>
        <a:graphic>
          <a:graphicData uri="http://schemas.openxmlformats.org/presentationml/2006/ole">
            <mc:AlternateContent xmlns:mc="http://schemas.openxmlformats.org/markup-compatibility/2006">
              <mc:Choice xmlns:v="urn:schemas-microsoft-com:vml" Requires="v">
                <p:oleObj spid="_x0000_s67006" name="Equation" r:id="rId11" imgW="1002865" imgH="710891" progId="Equation.DSMT4">
                  <p:embed/>
                </p:oleObj>
              </mc:Choice>
              <mc:Fallback>
                <p:oleObj name="Equation" r:id="rId11" imgW="1002865" imgH="710891" progId="Equation.DSMT4">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2711" y="3947862"/>
                        <a:ext cx="1538089" cy="1098635"/>
                      </a:xfrm>
                      <a:prstGeom prst="rect">
                        <a:avLst/>
                      </a:prstGeom>
                      <a:noFill/>
                    </p:spPr>
                  </p:pic>
                </p:oleObj>
              </mc:Fallback>
            </mc:AlternateContent>
          </a:graphicData>
        </a:graphic>
      </p:graphicFrame>
      <p:sp>
        <p:nvSpPr>
          <p:cNvPr id="28" name="Rectangle 27"/>
          <p:cNvSpPr/>
          <p:nvPr/>
        </p:nvSpPr>
        <p:spPr>
          <a:xfrm>
            <a:off x="2558367" y="4278868"/>
            <a:ext cx="315663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  1(2 – 0) – 2(4 – 0) + 3(2 – 0) </a:t>
            </a:r>
            <a:endParaRPr lang="en-US" dirty="0"/>
          </a:p>
        </p:txBody>
      </p:sp>
      <p:sp>
        <p:nvSpPr>
          <p:cNvPr id="29" name="Rectangle 28"/>
          <p:cNvSpPr/>
          <p:nvPr/>
        </p:nvSpPr>
        <p:spPr>
          <a:xfrm>
            <a:off x="5638800" y="4278868"/>
            <a:ext cx="155523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  2 – 8 + 6= 0</a:t>
            </a:r>
            <a:endParaRPr lang="en-US" dirty="0"/>
          </a:p>
        </p:txBody>
      </p:sp>
      <mc:AlternateContent xmlns:mc="http://schemas.openxmlformats.org/markup-compatibility/2006" xmlns:a14="http://schemas.microsoft.com/office/drawing/2010/main">
        <mc:Choice Requires="a14">
          <p:sp>
            <p:nvSpPr>
              <p:cNvPr id="30" name="Rectangle 29"/>
              <p:cNvSpPr/>
              <p:nvPr/>
            </p:nvSpPr>
            <p:spPr>
              <a:xfrm>
                <a:off x="1219200" y="5193268"/>
                <a:ext cx="2866106"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 is singular </a:t>
                </a:r>
                <a:r>
                  <a:rPr lang="en-US" dirty="0" smtClean="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sym typeface="Symbol" panose="05050102010706020507" pitchFamily="18" charset="2"/>
                      </a:rPr>
                      <m:t>𝜌</m:t>
                    </m:r>
                    <m:d>
                      <m:dPr>
                        <m:ctrlPr>
                          <a:rPr lang="en-US" b="0" i="1" smtClean="0">
                            <a:latin typeface="Cambria Math" panose="02040503050406030204" pitchFamily="18" charset="0"/>
                            <a:ea typeface="Cambria Math" panose="02040503050406030204" pitchFamily="18" charset="0"/>
                            <a:cs typeface="Gautami" panose="020B0502040204020203" pitchFamily="34" charset="0"/>
                            <a:sym typeface="Symbol" panose="05050102010706020507" pitchFamily="18" charset="2"/>
                          </a:rPr>
                        </m:ctrlPr>
                      </m:dPr>
                      <m:e>
                        <m:r>
                          <a:rPr lang="en-US" b="0" i="1" smtClean="0">
                            <a:latin typeface="Cambria Math" panose="02040503050406030204" pitchFamily="18" charset="0"/>
                            <a:ea typeface="Cambria Math" panose="02040503050406030204" pitchFamily="18" charset="0"/>
                            <a:cs typeface="Gautami" panose="020B0502040204020203" pitchFamily="34" charset="0"/>
                            <a:sym typeface="Symbol" panose="05050102010706020507" pitchFamily="18" charset="2"/>
                          </a:rPr>
                          <m:t>𝐴</m:t>
                        </m:r>
                      </m:e>
                    </m:d>
                    <m:r>
                      <a:rPr lang="en-US" b="0" i="1" smtClean="0">
                        <a:latin typeface="Cambria Math" panose="02040503050406030204" pitchFamily="18" charset="0"/>
                        <a:ea typeface="Cambria Math" panose="02040503050406030204" pitchFamily="18" charset="0"/>
                        <a:cs typeface="Gautami" panose="020B0502040204020203" pitchFamily="34" charset="0"/>
                        <a:sym typeface="Symbol" panose="05050102010706020507" pitchFamily="18" charset="2"/>
                      </a:rPr>
                      <m:t>&lt;3</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30" name="Rectangle 29"/>
              <p:cNvSpPr>
                <a:spLocks noRot="1" noChangeAspect="1" noMove="1" noResize="1" noEditPoints="1" noAdjustHandles="1" noChangeArrowheads="1" noChangeShapeType="1" noTextEdit="1"/>
              </p:cNvSpPr>
              <p:nvPr/>
            </p:nvSpPr>
            <p:spPr>
              <a:xfrm>
                <a:off x="1219200" y="5193268"/>
                <a:ext cx="2866106" cy="369332"/>
              </a:xfrm>
              <a:prstGeom prst="rect">
                <a:avLst/>
              </a:prstGeom>
              <a:blipFill rotWithShape="0">
                <a:blip r:embed="rId13"/>
                <a:stretch>
                  <a:fillRect l="-1702" t="-13115" b="-22951"/>
                </a:stretch>
              </a:blipFill>
            </p:spPr>
            <p:txBody>
              <a:bodyPr/>
              <a:lstStyle/>
              <a:p>
                <a:r>
                  <a:rPr lang="en-US">
                    <a:noFill/>
                  </a:rPr>
                  <a:t> </a:t>
                </a:r>
              </a:p>
            </p:txBody>
          </p:sp>
        </mc:Fallback>
      </mc:AlternateContent>
      <p:sp>
        <p:nvSpPr>
          <p:cNvPr id="31" name="Rectangle 30"/>
          <p:cNvSpPr/>
          <p:nvPr/>
        </p:nvSpPr>
        <p:spPr>
          <a:xfrm>
            <a:off x="914400" y="5791200"/>
            <a:ext cx="384592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There is at least one 2–rowed minor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32" name="Rectangle 2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3" name="Object 32"/>
          <p:cNvGraphicFramePr>
            <a:graphicFrameLocks noChangeAspect="1"/>
          </p:cNvGraphicFramePr>
          <p:nvPr>
            <p:extLst>
              <p:ext uri="{D42A27DB-BD31-4B8C-83A1-F6EECF244321}">
                <p14:modId xmlns:p14="http://schemas.microsoft.com/office/powerpoint/2010/main" val="4070769246"/>
              </p:ext>
            </p:extLst>
          </p:nvPr>
        </p:nvGraphicFramePr>
        <p:xfrm>
          <a:off x="4703175" y="5714999"/>
          <a:ext cx="630825" cy="738527"/>
        </p:xfrm>
        <a:graphic>
          <a:graphicData uri="http://schemas.openxmlformats.org/presentationml/2006/ole">
            <mc:AlternateContent xmlns:mc="http://schemas.openxmlformats.org/markup-compatibility/2006">
              <mc:Choice xmlns:v="urn:schemas-microsoft-com:vml" Requires="v">
                <p:oleObj spid="_x0000_s67007" name="Equation" r:id="rId14" imgW="393529" imgH="457002" progId="Equation.DSMT4">
                  <p:embed/>
                </p:oleObj>
              </mc:Choice>
              <mc:Fallback>
                <p:oleObj name="Equation" r:id="rId14" imgW="393529" imgH="457002" progId="Equation.DSMT4">
                  <p:embed/>
                  <p:pic>
                    <p:nvPicPr>
                      <p:cNvPr id="0" name="Object 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03175" y="5714999"/>
                        <a:ext cx="630825" cy="738527"/>
                      </a:xfrm>
                      <a:prstGeom prst="rect">
                        <a:avLst/>
                      </a:prstGeom>
                      <a:noFill/>
                    </p:spPr>
                  </p:pic>
                </p:oleObj>
              </mc:Fallback>
            </mc:AlternateContent>
          </a:graphicData>
        </a:graphic>
      </p:graphicFrame>
      <p:sp>
        <p:nvSpPr>
          <p:cNvPr id="34" name="Rectangle 33"/>
          <p:cNvSpPr/>
          <p:nvPr/>
        </p:nvSpPr>
        <p:spPr>
          <a:xfrm>
            <a:off x="5334000" y="5791200"/>
            <a:ext cx="1782860" cy="369332"/>
          </a:xfrm>
          <a:prstGeom prst="rect">
            <a:avLst/>
          </a:prstGeom>
        </p:spPr>
        <p:txBody>
          <a:bodyPr wrap="none">
            <a:spAutoFit/>
          </a:bodyPr>
          <a:lstStyle/>
          <a:p>
            <a:pPr marL="1080135" marR="0" indent="-1080135" algn="just">
              <a:spcBef>
                <a:spcPts val="285"/>
              </a:spcBef>
              <a:spcAft>
                <a:spcPts val="285"/>
              </a:spcAft>
              <a:tabLst>
                <a:tab pos="361950" algn="l"/>
                <a:tab pos="630555" algn="l"/>
                <a:tab pos="810260" algn="l"/>
                <a:tab pos="108013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1 – 4 = – 3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0.</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35" name="Rectangle 34"/>
          <p:cNvSpPr/>
          <p:nvPr/>
        </p:nvSpPr>
        <p:spPr>
          <a:xfrm>
            <a:off x="999886" y="6412468"/>
            <a:ext cx="239213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Hence the rank of A </a:t>
            </a:r>
            <a:r>
              <a:rPr lang="en-US" dirty="0" smtClean="0">
                <a:latin typeface="Times New Roman" panose="02020603050405020304" pitchFamily="18" charset="0"/>
                <a:ea typeface="Times New Roman" panose="02020603050405020304" pitchFamily="18" charset="0"/>
                <a:cs typeface="Gautami" panose="020B0502040204020203" pitchFamily="34" charset="0"/>
              </a:rPr>
              <a:t>=2 </a:t>
            </a:r>
            <a:endParaRPr lang="en-US" dirty="0"/>
          </a:p>
        </p:txBody>
      </p:sp>
    </p:spTree>
    <p:extLst>
      <p:ext uri="{BB962C8B-B14F-4D97-AF65-F5344CB8AC3E}">
        <p14:creationId xmlns:p14="http://schemas.microsoft.com/office/powerpoint/2010/main" val="132445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4" grpId="0"/>
      <p:bldP spid="17" grpId="0"/>
      <p:bldP spid="22" grpId="0"/>
      <p:bldP spid="25" grpId="0"/>
      <p:bldP spid="28" grpId="0"/>
      <p:bldP spid="29" grpId="0"/>
      <p:bldP spid="30" grpId="0"/>
      <p:bldP spid="31" grpId="0"/>
      <p:bldP spid="34" grpId="0"/>
      <p:bldP spid="3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50</a:t>
            </a:fld>
            <a:endParaRPr lang="en-US"/>
          </a:p>
        </p:txBody>
      </p:sp>
      <p:pic>
        <p:nvPicPr>
          <p:cNvPr id="3" name="Picture 2"/>
          <p:cNvPicPr>
            <a:picLocks noChangeAspect="1"/>
          </p:cNvPicPr>
          <p:nvPr/>
        </p:nvPicPr>
        <p:blipFill>
          <a:blip r:embed="rId2"/>
          <a:stretch>
            <a:fillRect/>
          </a:stretch>
        </p:blipFill>
        <p:spPr>
          <a:xfrm>
            <a:off x="1066800" y="381000"/>
            <a:ext cx="5286375" cy="2476500"/>
          </a:xfrm>
          <a:prstGeom prst="rect">
            <a:avLst/>
          </a:prstGeom>
        </p:spPr>
      </p:pic>
      <p:pic>
        <p:nvPicPr>
          <p:cNvPr id="4" name="Picture 3"/>
          <p:cNvPicPr>
            <a:picLocks noChangeAspect="1"/>
          </p:cNvPicPr>
          <p:nvPr/>
        </p:nvPicPr>
        <p:blipFill>
          <a:blip r:embed="rId3"/>
          <a:stretch>
            <a:fillRect/>
          </a:stretch>
        </p:blipFill>
        <p:spPr>
          <a:xfrm>
            <a:off x="914400" y="3086100"/>
            <a:ext cx="5419725" cy="2247900"/>
          </a:xfrm>
          <a:prstGeom prst="rect">
            <a:avLst/>
          </a:prstGeom>
        </p:spPr>
      </p:pic>
      <p:pic>
        <p:nvPicPr>
          <p:cNvPr id="5" name="Picture 4"/>
          <p:cNvPicPr>
            <a:picLocks noChangeAspect="1"/>
          </p:cNvPicPr>
          <p:nvPr/>
        </p:nvPicPr>
        <p:blipFill>
          <a:blip r:embed="rId4"/>
          <a:stretch>
            <a:fillRect/>
          </a:stretch>
        </p:blipFill>
        <p:spPr>
          <a:xfrm>
            <a:off x="1295400" y="5581650"/>
            <a:ext cx="5000625" cy="1123950"/>
          </a:xfrm>
          <a:prstGeom prst="rect">
            <a:avLst/>
          </a:prstGeom>
        </p:spPr>
      </p:pic>
      <p:pic>
        <p:nvPicPr>
          <p:cNvPr id="6" name="Picture 5"/>
          <p:cNvPicPr>
            <a:picLocks noChangeAspect="1"/>
          </p:cNvPicPr>
          <p:nvPr/>
        </p:nvPicPr>
        <p:blipFill>
          <a:blip r:embed="rId5"/>
          <a:stretch>
            <a:fillRect/>
          </a:stretch>
        </p:blipFill>
        <p:spPr>
          <a:xfrm>
            <a:off x="6457950" y="6096000"/>
            <a:ext cx="1847850" cy="428625"/>
          </a:xfrm>
          <a:prstGeom prst="rect">
            <a:avLst/>
          </a:prstGeom>
        </p:spPr>
      </p:pic>
    </p:spTree>
    <p:extLst>
      <p:ext uri="{BB962C8B-B14F-4D97-AF65-F5344CB8AC3E}">
        <p14:creationId xmlns:p14="http://schemas.microsoft.com/office/powerpoint/2010/main" val="50639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51</a:t>
            </a:fld>
            <a:endParaRPr lang="en-US"/>
          </a:p>
        </p:txBody>
      </p:sp>
      <p:sp>
        <p:nvSpPr>
          <p:cNvPr id="3" name="Rectangle 2"/>
          <p:cNvSpPr/>
          <p:nvPr/>
        </p:nvSpPr>
        <p:spPr>
          <a:xfrm>
            <a:off x="533400" y="431234"/>
            <a:ext cx="7543800" cy="2159566"/>
          </a:xfrm>
          <a:prstGeom prst="rect">
            <a:avLst/>
          </a:prstGeom>
        </p:spPr>
        <p:txBody>
          <a:bodyPr wrap="square">
            <a:spAutoFit/>
          </a:bodyPr>
          <a:lstStyle/>
          <a:p>
            <a:pPr marL="360045" marR="0" indent="-360045" algn="just">
              <a:spcBef>
                <a:spcPts val="525"/>
              </a:spcBef>
              <a:spcAft>
                <a:spcPts val="525"/>
              </a:spcAft>
              <a:tabLst>
                <a:tab pos="361950" algn="l"/>
                <a:tab pos="630555" algn="l"/>
                <a:tab pos="900430" algn="l"/>
                <a:tab pos="1170305" algn="l"/>
              </a:tabLst>
            </a:pPr>
            <a:r>
              <a:rPr lang="en-US" b="1" cap="all"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Solution linear systems</a:t>
            </a:r>
            <a:endParaRPr lang="en-US" dirty="0">
              <a:solidFill>
                <a:srgbClr val="00B050"/>
              </a:solidFill>
              <a:latin typeface="Times New Roman" panose="02020603050405020304" pitchFamily="18" charset="0"/>
              <a:ea typeface="Times New Roman" panose="02020603050405020304" pitchFamily="18" charset="0"/>
              <a:cs typeface="Gautami" panose="020B0502040204020203" pitchFamily="34" charset="0"/>
            </a:endParaRPr>
          </a:p>
          <a:p>
            <a:pPr marL="360045" marR="0" indent="-360045" algn="just">
              <a:lnSpc>
                <a:spcPct val="150000"/>
              </a:lnSpc>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In this chapter we study the nature of solution of a system of linear </a:t>
            </a:r>
            <a:r>
              <a:rPr lang="en-US" spc="-30" dirty="0">
                <a:latin typeface="Times New Roman" panose="02020603050405020304" pitchFamily="18" charset="0"/>
                <a:ea typeface="Times New Roman" panose="02020603050405020304" pitchFamily="18" charset="0"/>
                <a:cs typeface="Gautami" panose="020B0502040204020203" pitchFamily="34" charset="0"/>
              </a:rPr>
              <a:t>equations with the help of rank and its related procedures. We shall first</a:t>
            </a:r>
            <a:r>
              <a:rPr lang="en-US" dirty="0">
                <a:latin typeface="Times New Roman" panose="02020603050405020304" pitchFamily="18" charset="0"/>
                <a:ea typeface="Times New Roman" panose="02020603050405020304" pitchFamily="18" charset="0"/>
                <a:cs typeface="Gautami" panose="020B0502040204020203" pitchFamily="34" charset="0"/>
              </a:rPr>
              <a:t> consider system of homogeneous linear equations and then proceed to discuss the system of non–</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h</a:t>
            </a:r>
            <a:r>
              <a:rPr lang="en-US" dirty="0">
                <a:latin typeface="Times New Roman" panose="02020603050405020304" pitchFamily="18" charset="0"/>
                <a:ea typeface="Times New Roman" panose="02020603050405020304" pitchFamily="18" charset="0"/>
                <a:cs typeface="Gautami" panose="020B0502040204020203" pitchFamily="34" charset="0"/>
              </a:rPr>
              <a:t>omogeneous linear equations.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517902" y="2819400"/>
            <a:ext cx="3495509" cy="369332"/>
          </a:xfrm>
          <a:prstGeom prst="rect">
            <a:avLst/>
          </a:prstGeom>
        </p:spPr>
        <p:txBody>
          <a:bodyPr wrap="none">
            <a:spAutoFit/>
          </a:bodyPr>
          <a:lstStyle/>
          <a:p>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1. </a:t>
            </a:r>
            <a:r>
              <a:rPr lang="en-US" b="1" dirty="0" smtClean="0">
                <a:solidFill>
                  <a:srgbClr val="00B050"/>
                </a:solidFill>
                <a:latin typeface="Times New Roman" panose="02020603050405020304" pitchFamily="18" charset="0"/>
                <a:ea typeface="Times New Roman" panose="02020603050405020304" pitchFamily="18" charset="0"/>
                <a:cs typeface="Gautami" panose="020B0502040204020203" pitchFamily="34" charset="0"/>
              </a:rPr>
              <a:t> Homogeneous </a:t>
            </a:r>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linear equations</a:t>
            </a:r>
            <a:endParaRPr lang="en-US" dirty="0">
              <a:solidFill>
                <a:srgbClr val="00B050"/>
              </a:solidFill>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406632043"/>
              </p:ext>
            </p:extLst>
          </p:nvPr>
        </p:nvGraphicFramePr>
        <p:xfrm>
          <a:off x="1708150" y="3810000"/>
          <a:ext cx="3595688" cy="1817688"/>
        </p:xfrm>
        <a:graphic>
          <a:graphicData uri="http://schemas.openxmlformats.org/presentationml/2006/ole">
            <mc:AlternateContent xmlns:mc="http://schemas.openxmlformats.org/markup-compatibility/2006">
              <mc:Choice xmlns:v="urn:schemas-microsoft-com:vml" Requires="v">
                <p:oleObj spid="_x0000_s33005" name="Equation" r:id="rId3" imgW="2501640" imgH="1269720" progId="Equation.DSMT4">
                  <p:embed/>
                </p:oleObj>
              </mc:Choice>
              <mc:Fallback>
                <p:oleObj name="Equation" r:id="rId3" imgW="2501640" imgH="1269720" progId="Equation.DSMT4">
                  <p:embed/>
                  <p:pic>
                    <p:nvPicPr>
                      <p:cNvPr id="0" name="Object 4"/>
                      <p:cNvPicPr>
                        <a:picLocks noChangeAspect="1" noChangeArrowheads="1"/>
                      </p:cNvPicPr>
                      <p:nvPr/>
                    </p:nvPicPr>
                    <p:blipFill>
                      <a:blip r:embed="rId4"/>
                      <a:srcRect/>
                      <a:stretch>
                        <a:fillRect/>
                      </a:stretch>
                    </p:blipFill>
                    <p:spPr bwMode="auto">
                      <a:xfrm>
                        <a:off x="1708150" y="3810000"/>
                        <a:ext cx="3595688" cy="1817688"/>
                      </a:xfrm>
                      <a:prstGeom prst="rect">
                        <a:avLst/>
                      </a:prstGeom>
                      <a:noFill/>
                    </p:spPr>
                  </p:pic>
                </p:oleObj>
              </mc:Fallback>
            </mc:AlternateContent>
          </a:graphicData>
        </a:graphic>
      </p:graphicFrame>
      <p:sp>
        <p:nvSpPr>
          <p:cNvPr id="11" name="Rectangle 10"/>
          <p:cNvSpPr/>
          <p:nvPr/>
        </p:nvSpPr>
        <p:spPr>
          <a:xfrm>
            <a:off x="1020504" y="3288268"/>
            <a:ext cx="294189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set of equations of the form</a:t>
            </a:r>
            <a:endParaRPr lang="en-US" dirty="0"/>
          </a:p>
        </p:txBody>
      </p:sp>
      <p:sp>
        <p:nvSpPr>
          <p:cNvPr id="13" name="Rectangle 12"/>
          <p:cNvSpPr/>
          <p:nvPr/>
        </p:nvSpPr>
        <p:spPr>
          <a:xfrm>
            <a:off x="517902" y="5867400"/>
            <a:ext cx="7864098" cy="923330"/>
          </a:xfrm>
          <a:prstGeom prst="rect">
            <a:avLst/>
          </a:prstGeom>
        </p:spPr>
        <p:txBody>
          <a:bodyPr wrap="square">
            <a:spAutoFit/>
          </a:bodyPr>
          <a:lstStyle/>
          <a:p>
            <a:pPr marL="630555" marR="0" indent="-630555" algn="just">
              <a:spcBef>
                <a:spcPts val="525"/>
              </a:spcBef>
              <a:spcAft>
                <a:spcPts val="525"/>
              </a:spcAft>
              <a:tabLst>
                <a:tab pos="361950" algn="l"/>
                <a:tab pos="630555" algn="l"/>
                <a:tab pos="723900" algn="l"/>
                <a:tab pos="900430" algn="l"/>
                <a:tab pos="1122045" algn="l"/>
                <a:tab pos="1170305" algn="l"/>
              </a:tabLst>
            </a:pP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i</a:t>
            </a:r>
            <a:r>
              <a:rPr lang="en-US" dirty="0" smtClean="0">
                <a:latin typeface="Times New Roman" panose="02020603050405020304" pitchFamily="18" charset="0"/>
                <a:ea typeface="Times New Roman" panose="02020603050405020304" pitchFamily="18" charset="0"/>
                <a:cs typeface="Gautami" panose="020B0502040204020203" pitchFamily="34" charset="0"/>
              </a:rPr>
              <a:t>s </a:t>
            </a:r>
            <a:r>
              <a:rPr lang="en-US" dirty="0">
                <a:latin typeface="Times New Roman" panose="02020603050405020304" pitchFamily="18" charset="0"/>
                <a:ea typeface="Times New Roman" panose="02020603050405020304" pitchFamily="18" charset="0"/>
                <a:cs typeface="Gautami" panose="020B0502040204020203" pitchFamily="34" charset="0"/>
              </a:rPr>
              <a:t>said to be a system of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m</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 homogeneous equations in n unknowns </a:t>
            </a:r>
            <a:r>
              <a:rPr lang="en-US" dirty="0" smtClean="0">
                <a:latin typeface="Times New Roman" panose="02020603050405020304" pitchFamily="18" charset="0"/>
                <a:ea typeface="Times New Roman" panose="02020603050405020304" pitchFamily="18" charset="0"/>
                <a:cs typeface="Gautami" panose="020B0502040204020203" pitchFamily="34" charset="0"/>
              </a:rPr>
              <a:t>x</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1</a:t>
            </a:r>
            <a:r>
              <a:rPr lang="en-US" dirty="0" smtClean="0">
                <a:latin typeface="Times New Roman" panose="02020603050405020304" pitchFamily="18" charset="0"/>
                <a:ea typeface="Times New Roman" panose="02020603050405020304" pitchFamily="18" charset="0"/>
                <a:cs typeface="Gautami" panose="020B0502040204020203" pitchFamily="34" charset="0"/>
              </a:rPr>
              <a:t>, x</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err="1">
                <a:latin typeface="Times New Roman" panose="02020603050405020304" pitchFamily="18" charset="0"/>
                <a:ea typeface="Times New Roman" panose="02020603050405020304" pitchFamily="18" charset="0"/>
                <a:cs typeface="Gautami" panose="020B0502040204020203" pitchFamily="34" charset="0"/>
              </a:rPr>
              <a:t>x</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Then obviously we can write the above system of equations (1) in the form of a single matrix equation given by AX = 0…….(2),</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143934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P spid="1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52</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557492221"/>
              </p:ext>
            </p:extLst>
          </p:nvPr>
        </p:nvGraphicFramePr>
        <p:xfrm>
          <a:off x="609600" y="304800"/>
          <a:ext cx="7754112" cy="1219200"/>
        </p:xfrm>
        <a:graphic>
          <a:graphicData uri="http://schemas.openxmlformats.org/presentationml/2006/ole">
            <mc:AlternateContent xmlns:mc="http://schemas.openxmlformats.org/markup-compatibility/2006">
              <mc:Choice xmlns:v="urn:schemas-microsoft-com:vml" Requires="v">
                <p:oleObj spid="_x0000_s34716" name="Equation" r:id="rId3" imgW="6057720" imgH="952200" progId="Equation.DSMT4">
                  <p:embed/>
                </p:oleObj>
              </mc:Choice>
              <mc:Fallback>
                <p:oleObj name="Equation" r:id="rId3" imgW="6057720" imgH="952200" progId="Equation.DSMT4">
                  <p:embed/>
                  <p:pic>
                    <p:nvPicPr>
                      <p:cNvPr id="0" name=""/>
                      <p:cNvPicPr/>
                      <p:nvPr/>
                    </p:nvPicPr>
                    <p:blipFill>
                      <a:blip r:embed="rId4"/>
                      <a:stretch>
                        <a:fillRect/>
                      </a:stretch>
                    </p:blipFill>
                    <p:spPr>
                      <a:xfrm>
                        <a:off x="609600" y="304800"/>
                        <a:ext cx="7754112" cy="1219200"/>
                      </a:xfrm>
                      <a:prstGeom prst="rect">
                        <a:avLst/>
                      </a:prstGeom>
                    </p:spPr>
                  </p:pic>
                </p:oleObj>
              </mc:Fallback>
            </mc:AlternateContent>
          </a:graphicData>
        </a:graphic>
      </p:graphicFrame>
      <p:sp>
        <p:nvSpPr>
          <p:cNvPr id="6" name="Rectangle 4"/>
          <p:cNvSpPr>
            <a:spLocks noChangeArrowheads="1"/>
          </p:cNvSpPr>
          <p:nvPr/>
        </p:nvSpPr>
        <p:spPr bwMode="auto">
          <a:xfrm>
            <a:off x="1143000" y="1905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177580495"/>
              </p:ext>
            </p:extLst>
          </p:nvPr>
        </p:nvGraphicFramePr>
        <p:xfrm>
          <a:off x="1003300" y="1904999"/>
          <a:ext cx="1130300" cy="1389713"/>
        </p:xfrm>
        <a:graphic>
          <a:graphicData uri="http://schemas.openxmlformats.org/presentationml/2006/ole">
            <mc:AlternateContent xmlns:mc="http://schemas.openxmlformats.org/markup-compatibility/2006">
              <mc:Choice xmlns:v="urn:schemas-microsoft-com:vml" Requires="v">
                <p:oleObj spid="_x0000_s34717" name="Equation" r:id="rId5" imgW="774360" imgH="952200" progId="Equation.DSMT4">
                  <p:embed/>
                </p:oleObj>
              </mc:Choice>
              <mc:Fallback>
                <p:oleObj name="Equation" r:id="rId5" imgW="774360" imgH="952200" progId="Equation.DSMT4">
                  <p:embed/>
                  <p:pic>
                    <p:nvPicPr>
                      <p:cNvPr id="0" name="Object 3"/>
                      <p:cNvPicPr>
                        <a:picLocks noChangeAspect="1" noChangeArrowheads="1"/>
                      </p:cNvPicPr>
                      <p:nvPr/>
                    </p:nvPicPr>
                    <p:blipFill>
                      <a:blip r:embed="rId6"/>
                      <a:srcRect/>
                      <a:stretch>
                        <a:fillRect/>
                      </a:stretch>
                    </p:blipFill>
                    <p:spPr bwMode="auto">
                      <a:xfrm>
                        <a:off x="1003300" y="1904999"/>
                        <a:ext cx="1130300" cy="1389713"/>
                      </a:xfrm>
                      <a:prstGeom prst="rect">
                        <a:avLst/>
                      </a:prstGeom>
                      <a:noFill/>
                    </p:spPr>
                  </p:pic>
                </p:oleObj>
              </mc:Fallback>
            </mc:AlternateContent>
          </a:graphicData>
        </a:graphic>
      </p:graphicFrame>
      <p:sp>
        <p:nvSpPr>
          <p:cNvPr id="8" name="Rectangle 7"/>
          <p:cNvSpPr/>
          <p:nvPr/>
        </p:nvSpPr>
        <p:spPr>
          <a:xfrm>
            <a:off x="2057400" y="2297668"/>
            <a:ext cx="298671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is the matrix of unknowns and</a:t>
            </a:r>
            <a:endParaRPr lang="en-US" dirty="0"/>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208885173"/>
              </p:ext>
            </p:extLst>
          </p:nvPr>
        </p:nvGraphicFramePr>
        <p:xfrm>
          <a:off x="1143000" y="3642373"/>
          <a:ext cx="992815" cy="1331222"/>
        </p:xfrm>
        <a:graphic>
          <a:graphicData uri="http://schemas.openxmlformats.org/presentationml/2006/ole">
            <mc:AlternateContent xmlns:mc="http://schemas.openxmlformats.org/markup-compatibility/2006">
              <mc:Choice xmlns:v="urn:schemas-microsoft-com:vml" Requires="v">
                <p:oleObj spid="_x0000_s34718" name="Equation" r:id="rId7" imgW="698400" imgH="939600" progId="Equation.DSMT4">
                  <p:embed/>
                </p:oleObj>
              </mc:Choice>
              <mc:Fallback>
                <p:oleObj name="Equation" r:id="rId7" imgW="698400" imgH="939600" progId="Equation.DSMT4">
                  <p:embed/>
                  <p:pic>
                    <p:nvPicPr>
                      <p:cNvPr id="0" name="Object 5"/>
                      <p:cNvPicPr>
                        <a:picLocks noChangeAspect="1" noChangeArrowheads="1"/>
                      </p:cNvPicPr>
                      <p:nvPr/>
                    </p:nvPicPr>
                    <p:blipFill>
                      <a:blip r:embed="rId8"/>
                      <a:srcRect/>
                      <a:stretch>
                        <a:fillRect/>
                      </a:stretch>
                    </p:blipFill>
                    <p:spPr bwMode="auto">
                      <a:xfrm>
                        <a:off x="1143000" y="3642373"/>
                        <a:ext cx="992815" cy="1331222"/>
                      </a:xfrm>
                      <a:prstGeom prst="rect">
                        <a:avLst/>
                      </a:prstGeom>
                      <a:noFill/>
                    </p:spPr>
                  </p:pic>
                </p:oleObj>
              </mc:Fallback>
            </mc:AlternateContent>
          </a:graphicData>
        </a:graphic>
      </p:graphicFrame>
      <p:sp>
        <p:nvSpPr>
          <p:cNvPr id="11" name="Rectangle 10"/>
          <p:cNvSpPr/>
          <p:nvPr/>
        </p:nvSpPr>
        <p:spPr>
          <a:xfrm>
            <a:off x="1981200" y="3925669"/>
            <a:ext cx="5105400" cy="369332"/>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is the 		null matrix of the system of equations (1)</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2" name="Rectangle 11"/>
          <p:cNvSpPr/>
          <p:nvPr/>
        </p:nvSpPr>
        <p:spPr>
          <a:xfrm>
            <a:off x="762000" y="5410200"/>
            <a:ext cx="4282115"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Note:1) The </a:t>
            </a:r>
            <a:r>
              <a:rPr lang="en-US" dirty="0">
                <a:latin typeface="Times New Roman" panose="02020603050405020304" pitchFamily="18" charset="0"/>
                <a:ea typeface="Times New Roman" panose="02020603050405020304" pitchFamily="18" charset="0"/>
                <a:cs typeface="Gautami" panose="020B0502040204020203" pitchFamily="34" charset="0"/>
              </a:rPr>
              <a:t>solution x</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 x</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 </a:t>
            </a:r>
            <a:r>
              <a:rPr lang="en-US" dirty="0" err="1">
                <a:latin typeface="Times New Roman" panose="02020603050405020304" pitchFamily="18" charset="0"/>
                <a:ea typeface="Times New Roman" panose="02020603050405020304" pitchFamily="18" charset="0"/>
                <a:cs typeface="Gautami" panose="020B0502040204020203" pitchFamily="34" charset="0"/>
              </a:rPr>
              <a:t>x</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 0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13"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bject 13"/>
          <p:cNvGraphicFramePr>
            <a:graphicFrameLocks noChangeAspect="1"/>
          </p:cNvGraphicFramePr>
          <p:nvPr>
            <p:extLst>
              <p:ext uri="{D42A27DB-BD31-4B8C-83A1-F6EECF244321}">
                <p14:modId xmlns:p14="http://schemas.microsoft.com/office/powerpoint/2010/main" val="1712910807"/>
              </p:ext>
            </p:extLst>
          </p:nvPr>
        </p:nvGraphicFramePr>
        <p:xfrm>
          <a:off x="5029200" y="5029200"/>
          <a:ext cx="1093787" cy="1218968"/>
        </p:xfrm>
        <a:graphic>
          <a:graphicData uri="http://schemas.openxmlformats.org/presentationml/2006/ole">
            <mc:AlternateContent xmlns:mc="http://schemas.openxmlformats.org/markup-compatibility/2006">
              <mc:Choice xmlns:v="urn:schemas-microsoft-com:vml" Requires="v">
                <p:oleObj spid="_x0000_s34719" name="Equation" r:id="rId9" imgW="838080" imgH="939600" progId="Equation.DSMT4">
                  <p:embed/>
                </p:oleObj>
              </mc:Choice>
              <mc:Fallback>
                <p:oleObj name="Equation" r:id="rId9" imgW="838080" imgH="939600" progId="Equation.DSMT4">
                  <p:embed/>
                  <p:pic>
                    <p:nvPicPr>
                      <p:cNvPr id="0" name="Object 10"/>
                      <p:cNvPicPr>
                        <a:picLocks noChangeAspect="1" noChangeArrowheads="1"/>
                      </p:cNvPicPr>
                      <p:nvPr/>
                    </p:nvPicPr>
                    <p:blipFill>
                      <a:blip r:embed="rId10"/>
                      <a:srcRect/>
                      <a:stretch>
                        <a:fillRect/>
                      </a:stretch>
                    </p:blipFill>
                    <p:spPr bwMode="auto">
                      <a:xfrm>
                        <a:off x="5029200" y="5029200"/>
                        <a:ext cx="1093787" cy="1218968"/>
                      </a:xfrm>
                      <a:prstGeom prst="rect">
                        <a:avLst/>
                      </a:prstGeom>
                      <a:noFill/>
                    </p:spPr>
                  </p:pic>
                </p:oleObj>
              </mc:Fallback>
            </mc:AlternateContent>
          </a:graphicData>
        </a:graphic>
      </p:graphicFrame>
    </p:spTree>
    <p:extLst>
      <p:ext uri="{BB962C8B-B14F-4D97-AF65-F5344CB8AC3E}">
        <p14:creationId xmlns:p14="http://schemas.microsoft.com/office/powerpoint/2010/main" val="326063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53</a:t>
            </a:fld>
            <a:endParaRPr lang="en-US"/>
          </a:p>
        </p:txBody>
      </p:sp>
      <p:sp>
        <p:nvSpPr>
          <p:cNvPr id="3" name="Rectangle 2"/>
          <p:cNvSpPr/>
          <p:nvPr/>
        </p:nvSpPr>
        <p:spPr>
          <a:xfrm>
            <a:off x="533400" y="457200"/>
            <a:ext cx="7162800" cy="923330"/>
          </a:xfrm>
          <a:prstGeom prst="rect">
            <a:avLst/>
          </a:prstGeom>
        </p:spPr>
        <p:txBody>
          <a:bodyPr wrap="square">
            <a:spAutoFit/>
          </a:bodyPr>
          <a:lstStyle/>
          <a:p>
            <a:pPr marL="1260475" marR="0" indent="-1260475" algn="just">
              <a:spcBef>
                <a:spcPts val="525"/>
              </a:spcBef>
              <a:spcAft>
                <a:spcPts val="525"/>
              </a:spcAft>
              <a:tabLst>
                <a:tab pos="361950" algn="l"/>
                <a:tab pos="630555" algn="l"/>
                <a:tab pos="1080135" algn="l"/>
                <a:tab pos="126047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is </a:t>
            </a:r>
            <a:r>
              <a:rPr lang="en-US" dirty="0">
                <a:latin typeface="Times New Roman" panose="02020603050405020304" pitchFamily="18" charset="0"/>
                <a:ea typeface="Times New Roman" panose="02020603050405020304" pitchFamily="18" charset="0"/>
                <a:cs typeface="Gautami" panose="020B0502040204020203" pitchFamily="34" charset="0"/>
              </a:rPr>
              <a:t>called a solution of (1) and it is said to be the trivial solution (zero solution) of the system of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h</a:t>
            </a:r>
            <a:r>
              <a:rPr lang="en-US" dirty="0">
                <a:latin typeface="Times New Roman" panose="02020603050405020304" pitchFamily="18" charset="0"/>
                <a:ea typeface="Times New Roman" panose="02020603050405020304" pitchFamily="18" charset="0"/>
                <a:cs typeface="Gautami" panose="020B0502040204020203" pitchFamily="34" charset="0"/>
              </a:rPr>
              <a:t>omogeneous equations AX = 0.</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304800" y="1676400"/>
            <a:ext cx="8077200" cy="369332"/>
          </a:xfrm>
          <a:prstGeom prst="rect">
            <a:avLst/>
          </a:prstGeom>
        </p:spPr>
        <p:txBody>
          <a:bodyPr wrap="square">
            <a:spAutoFit/>
          </a:bodyPr>
          <a:lstStyle/>
          <a:p>
            <a:pPr marL="1260475" marR="0" indent="-1260475" algn="just">
              <a:spcBef>
                <a:spcPts val="525"/>
              </a:spcBef>
              <a:spcAft>
                <a:spcPts val="525"/>
              </a:spcAft>
              <a:tabLst>
                <a:tab pos="361950" algn="l"/>
                <a:tab pos="630555" algn="l"/>
                <a:tab pos="1080135" algn="l"/>
                <a:tab pos="126047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2) 	Always the system of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h</a:t>
            </a:r>
            <a:r>
              <a:rPr lang="en-US" dirty="0">
                <a:latin typeface="Times New Roman" panose="02020603050405020304" pitchFamily="18" charset="0"/>
                <a:ea typeface="Times New Roman" panose="02020603050405020304" pitchFamily="18" charset="0"/>
                <a:cs typeface="Gautami" panose="020B0502040204020203" pitchFamily="34" charset="0"/>
              </a:rPr>
              <a:t>omogeneous equations consistent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it contains a solution.</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381000" y="2286000"/>
            <a:ext cx="7924800" cy="1200329"/>
          </a:xfrm>
          <a:prstGeom prst="rect">
            <a:avLst/>
          </a:prstGeom>
        </p:spPr>
        <p:txBody>
          <a:bodyPr wrap="square">
            <a:spAutoFit/>
          </a:bodyPr>
          <a:lstStyle/>
          <a:p>
            <a:pPr marL="1260475" marR="0" indent="-1260475" algn="just">
              <a:spcBef>
                <a:spcPts val="525"/>
              </a:spcBef>
              <a:spcAft>
                <a:spcPts val="525"/>
              </a:spcAft>
              <a:tabLst>
                <a:tab pos="361950" algn="l"/>
                <a:tab pos="630555" algn="l"/>
                <a:tab pos="1080135" algn="l"/>
                <a:tab pos="126047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3</a:t>
            </a:r>
            <a:r>
              <a:rPr lang="en-US" dirty="0">
                <a:latin typeface="Times New Roman" panose="02020603050405020304" pitchFamily="18" charset="0"/>
                <a:ea typeface="Times New Roman" panose="02020603050405020304" pitchFamily="18" charset="0"/>
                <a:cs typeface="Gautami" panose="020B0502040204020203" pitchFamily="34" charset="0"/>
              </a:rPr>
              <a:t>) Always a system of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h</a:t>
            </a:r>
            <a:r>
              <a:rPr lang="en-US" dirty="0">
                <a:latin typeface="Times New Roman" panose="02020603050405020304" pitchFamily="18" charset="0"/>
                <a:ea typeface="Times New Roman" panose="02020603050405020304" pitchFamily="18" charset="0"/>
                <a:cs typeface="Gautami" panose="020B0502040204020203" pitchFamily="34" charset="0"/>
              </a:rPr>
              <a:t>omogeneous linear equations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AX = 0 contains ‘n – r’ linearly independent solutions. Where r being the rank of the coefficient matrix A and n being the number of variables of the system.</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6" name="Rectangle 5"/>
          <p:cNvSpPr/>
          <p:nvPr/>
        </p:nvSpPr>
        <p:spPr>
          <a:xfrm>
            <a:off x="1752600" y="3581400"/>
            <a:ext cx="65532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4) The Trivial solution X = 0 is not linearly independent and it is a linearly dependent solution.</a:t>
            </a:r>
            <a:endParaRPr lang="en-US" dirty="0"/>
          </a:p>
        </p:txBody>
      </p:sp>
      <p:sp>
        <p:nvSpPr>
          <p:cNvPr id="7" name="Rectangle 6"/>
          <p:cNvSpPr/>
          <p:nvPr/>
        </p:nvSpPr>
        <p:spPr>
          <a:xfrm>
            <a:off x="609600" y="4421436"/>
            <a:ext cx="7467600" cy="1605568"/>
          </a:xfrm>
          <a:prstGeom prst="rect">
            <a:avLst/>
          </a:prstGeom>
        </p:spPr>
        <p:txBody>
          <a:bodyPr wrap="square">
            <a:spAutoFit/>
          </a:bodyPr>
          <a:lstStyle/>
          <a:p>
            <a:pPr marL="1260475" marR="0" indent="-1260475" algn="just">
              <a:spcBef>
                <a:spcPts val="525"/>
              </a:spcBef>
              <a:spcAft>
                <a:spcPts val="525"/>
              </a:spcAft>
              <a:tabLst>
                <a:tab pos="361950" algn="l"/>
                <a:tab pos="630555" algn="l"/>
                <a:tab pos="1080135" algn="l"/>
                <a:tab pos="1260475" algn="l"/>
              </a:tabLst>
            </a:pPr>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Nature of solutions of AX = 0</a:t>
            </a:r>
            <a:r>
              <a:rPr lang="en-US"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p>
          <a:p>
            <a:pPr marL="630555" marR="0" indent="-63055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Suppose we have m equation in n unknowns. Then the </a:t>
            </a:r>
            <a:r>
              <a:rPr lang="en-US" dirty="0" err="1">
                <a:latin typeface="Times New Roman" panose="02020603050405020304" pitchFamily="18" charset="0"/>
                <a:ea typeface="Times New Roman" panose="02020603050405020304" pitchFamily="18" charset="0"/>
                <a:cs typeface="Gautami" panose="020B0502040204020203" pitchFamily="34" charset="0"/>
              </a:rPr>
              <a:t>coeffici-ent</a:t>
            </a:r>
            <a:r>
              <a:rPr lang="en-US" dirty="0">
                <a:latin typeface="Times New Roman" panose="02020603050405020304" pitchFamily="18" charset="0"/>
                <a:ea typeface="Times New Roman" panose="02020603050405020304" pitchFamily="18" charset="0"/>
                <a:cs typeface="Gautami" panose="020B0502040204020203" pitchFamily="34" charset="0"/>
              </a:rPr>
              <a:t> matrix A will be of order m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n. Let r be the rank of the matrix A. obviously r cannot be greater than n (the number of </a:t>
            </a:r>
            <a:r>
              <a:rPr lang="en-US" spc="-20" dirty="0">
                <a:latin typeface="Times New Roman" panose="02020603050405020304" pitchFamily="18" charset="0"/>
                <a:ea typeface="Times New Roman" panose="02020603050405020304" pitchFamily="18" charset="0"/>
                <a:cs typeface="Gautami" panose="020B0502040204020203" pitchFamily="34" charset="0"/>
              </a:rPr>
              <a:t>columns of the matrix A). Therefore we have either r = n or r &lt; n.</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2689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54</a:t>
            </a:fld>
            <a:endParaRPr lang="en-US"/>
          </a:p>
        </p:txBody>
      </p:sp>
      <p:sp>
        <p:nvSpPr>
          <p:cNvPr id="3" name="Rectangle 2"/>
          <p:cNvSpPr/>
          <p:nvPr/>
        </p:nvSpPr>
        <p:spPr>
          <a:xfrm>
            <a:off x="457200" y="304800"/>
            <a:ext cx="7924800" cy="1200329"/>
          </a:xfrm>
          <a:prstGeom prst="rect">
            <a:avLst/>
          </a:prstGeom>
        </p:spPr>
        <p:txBody>
          <a:bodyPr wrap="square">
            <a:spAutoFit/>
          </a:bodyPr>
          <a:lstStyle/>
          <a:p>
            <a:pPr marL="1170305" marR="0" indent="-1170305" algn="just">
              <a:spcBef>
                <a:spcPts val="525"/>
              </a:spcBef>
              <a:spcAft>
                <a:spcPts val="525"/>
              </a:spcAft>
              <a:tabLst>
                <a:tab pos="361950" algn="l"/>
                <a:tab pos="630555" algn="l"/>
                <a:tab pos="723900" algn="l"/>
                <a:tab pos="117030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Case 1</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	If r = n, then the given system of equations AX = 0 will have n – r = n – n = 0 linearly independent solutions. So in this case the given system possesses a linearly dependent solution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only a trivial solution [zero solution]</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533400" y="1676400"/>
            <a:ext cx="7848600" cy="1200329"/>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cs typeface="Gautami" panose="020B0502040204020203" pitchFamily="34" charset="0"/>
              </a:rPr>
              <a:t>Case 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    If </a:t>
            </a:r>
            <a:r>
              <a:rPr lang="en-US" dirty="0">
                <a:latin typeface="Times New Roman" panose="02020603050405020304" pitchFamily="18" charset="0"/>
                <a:ea typeface="Times New Roman" panose="02020603050405020304" pitchFamily="18" charset="0"/>
                <a:cs typeface="Gautami" panose="020B0502040204020203" pitchFamily="34" charset="0"/>
              </a:rPr>
              <a:t>r &lt; n, then the given system of equations AX = 0 contains ‘n – r’ linearly independent solutions. Any linear combination of these solutions will also be a solution of AX = 0. Thus in this case the given system AX = 0 contains an infinite number of solutions.</a:t>
            </a:r>
            <a:endParaRPr lang="en-US" dirty="0"/>
          </a:p>
        </p:txBody>
      </p:sp>
      <mc:AlternateContent xmlns:mc="http://schemas.openxmlformats.org/markup-compatibility/2006" xmlns:a14="http://schemas.microsoft.com/office/drawing/2010/main">
        <mc:Choice Requires="a14">
          <p:sp>
            <p:nvSpPr>
              <p:cNvPr id="11" name="Rectangle 10"/>
              <p:cNvSpPr/>
              <p:nvPr/>
            </p:nvSpPr>
            <p:spPr>
              <a:xfrm>
                <a:off x="533400" y="3105835"/>
                <a:ext cx="7772400" cy="1200329"/>
              </a:xfrm>
              <a:prstGeom prst="rect">
                <a:avLst/>
              </a:prstGeom>
            </p:spPr>
            <p:txBody>
              <a:bodyPr wrap="square">
                <a:spAutoFit/>
              </a:bodyPr>
              <a:lstStyle/>
              <a:p>
                <a:r>
                  <a:rPr lang="en-US" b="1" dirty="0" smtClean="0">
                    <a:latin typeface="Times New Roman" panose="02020603050405020304" pitchFamily="18" charset="0"/>
                    <a:ea typeface="Times New Roman" panose="02020603050405020304" pitchFamily="18" charset="0"/>
                    <a:cs typeface="Gautami" panose="020B0502040204020203" pitchFamily="34" charset="0"/>
                  </a:rPr>
                  <a:t>Case 3:	</a:t>
                </a:r>
                <a:r>
                  <a:rPr lang="en-US" dirty="0">
                    <a:latin typeface="Times New Roman" panose="02020603050405020304" pitchFamily="18" charset="0"/>
                    <a:ea typeface="Times New Roman" panose="02020603050405020304" pitchFamily="18" charset="0"/>
                    <a:cs typeface="Gautami" panose="020B0502040204020203" pitchFamily="34" charset="0"/>
                  </a:rPr>
                  <a:t>Suppose m &lt; 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number of equations less than the number of </a:t>
                </a:r>
                <a:r>
                  <a:rPr lang="en-US" dirty="0" smtClean="0">
                    <a:latin typeface="Times New Roman" panose="02020603050405020304" pitchFamily="18" charset="0"/>
                    <a:ea typeface="Times New Roman" panose="02020603050405020304" pitchFamily="18" charset="0"/>
                    <a:cs typeface="Gautami" panose="020B0502040204020203" pitchFamily="34" charset="0"/>
                  </a:rPr>
                  <a:t>unknowns. Since r</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t> m, </a:t>
                </a:r>
                <a:r>
                  <a:rPr lang="en-US" dirty="0"/>
                  <a:t>therefore r is definitely less than n.  Hence in this case the given system of equations must possess a non-zero solution. So that the number of solutions of the system AX = 0 will be infinite</a:t>
                </a:r>
                <a:r>
                  <a:rPr lang="en-US" dirty="0" smtClean="0"/>
                  <a:t>.</a:t>
                </a:r>
                <a:endParaRPr lang="en-US" dirty="0"/>
              </a:p>
            </p:txBody>
          </p:sp>
        </mc:Choice>
        <mc:Fallback xmlns="">
          <p:sp>
            <p:nvSpPr>
              <p:cNvPr id="11" name="Rectangle 10"/>
              <p:cNvSpPr>
                <a:spLocks noRot="1" noChangeAspect="1" noMove="1" noResize="1" noEditPoints="1" noAdjustHandles="1" noChangeArrowheads="1" noChangeShapeType="1" noTextEdit="1"/>
              </p:cNvSpPr>
              <p:nvPr/>
            </p:nvSpPr>
            <p:spPr>
              <a:xfrm>
                <a:off x="533400" y="3105835"/>
                <a:ext cx="7772400" cy="1200329"/>
              </a:xfrm>
              <a:prstGeom prst="rect">
                <a:avLst/>
              </a:prstGeom>
              <a:blipFill rotWithShape="0">
                <a:blip r:embed="rId2"/>
                <a:stretch>
                  <a:fillRect l="-706" t="-2538" r="-1098" b="-7107"/>
                </a:stretch>
              </a:blipFill>
            </p:spPr>
            <p:txBody>
              <a:bodyPr/>
              <a:lstStyle/>
              <a:p>
                <a:r>
                  <a:rPr lang="en-US">
                    <a:noFill/>
                  </a:rPr>
                  <a:t> </a:t>
                </a:r>
              </a:p>
            </p:txBody>
          </p:sp>
        </mc:Fallback>
      </mc:AlternateContent>
      <p:sp>
        <p:nvSpPr>
          <p:cNvPr id="18" name="Rectangle 17"/>
          <p:cNvSpPr/>
          <p:nvPr/>
        </p:nvSpPr>
        <p:spPr>
          <a:xfrm>
            <a:off x="457200" y="4355068"/>
            <a:ext cx="2119234" cy="369332"/>
          </a:xfrm>
          <a:prstGeom prst="rect">
            <a:avLst/>
          </a:prstGeom>
        </p:spPr>
        <p:txBody>
          <a:bodyPr wrap="none">
            <a:spAutoFit/>
          </a:bodyPr>
          <a:lstStyle/>
          <a:p>
            <a:r>
              <a:rPr lang="en-US" b="1" dirty="0">
                <a:solidFill>
                  <a:srgbClr val="00B050"/>
                </a:solidFill>
                <a:latin typeface="Times New Roman" panose="02020603050405020304" pitchFamily="18" charset="0"/>
                <a:ea typeface="Times New Roman" panose="02020603050405020304" pitchFamily="18" charset="0"/>
                <a:cs typeface="Gautami" panose="020B0502040204020203" pitchFamily="34" charset="0"/>
              </a:rPr>
              <a:t>Working procedure</a:t>
            </a:r>
            <a:endParaRPr lang="en-US" dirty="0">
              <a:solidFill>
                <a:srgbClr val="00B050"/>
              </a:solidFill>
            </a:endParaRPr>
          </a:p>
        </p:txBody>
      </p:sp>
      <p:sp>
        <p:nvSpPr>
          <p:cNvPr id="19" name="Rectangle 18"/>
          <p:cNvSpPr/>
          <p:nvPr/>
        </p:nvSpPr>
        <p:spPr>
          <a:xfrm>
            <a:off x="609600" y="4763869"/>
            <a:ext cx="7315200" cy="369332"/>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cs typeface="Gautami" panose="020B0502040204020203" pitchFamily="34" charset="0"/>
              </a:rPr>
              <a:t>Step 1:	</a:t>
            </a:r>
            <a:r>
              <a:rPr lang="en-US" dirty="0">
                <a:latin typeface="Times New Roman" panose="02020603050405020304" pitchFamily="18" charset="0"/>
                <a:ea typeface="Times New Roman" panose="02020603050405020304" pitchFamily="18" charset="0"/>
                <a:cs typeface="Gautami" panose="020B0502040204020203" pitchFamily="34" charset="0"/>
              </a:rPr>
              <a:t>First write the matrix equation of the given system of </a:t>
            </a:r>
            <a:r>
              <a:rPr lang="en-US" dirty="0" smtClean="0">
                <a:latin typeface="Times New Roman" panose="02020603050405020304" pitchFamily="18" charset="0"/>
                <a:ea typeface="Times New Roman" panose="02020603050405020304" pitchFamily="18" charset="0"/>
                <a:cs typeface="Gautami" panose="020B0502040204020203" pitchFamily="34" charset="0"/>
              </a:rPr>
              <a:t>equations.</a:t>
            </a:r>
            <a:endParaRPr lang="en-US" dirty="0"/>
          </a:p>
        </p:txBody>
      </p:sp>
      <p:sp>
        <p:nvSpPr>
          <p:cNvPr id="20" name="Rectangle 19"/>
          <p:cNvSpPr/>
          <p:nvPr/>
        </p:nvSpPr>
        <p:spPr>
          <a:xfrm>
            <a:off x="609600" y="5283875"/>
            <a:ext cx="7696200" cy="1200329"/>
          </a:xfrm>
          <a:prstGeom prst="rect">
            <a:avLst/>
          </a:prstGeom>
        </p:spPr>
        <p:txBody>
          <a:bodyPr wrap="square">
            <a:spAutoFit/>
          </a:bodyPr>
          <a:lstStyle/>
          <a:p>
            <a:pPr marL="1170305" marR="0" indent="-1170305" algn="just">
              <a:spcBef>
                <a:spcPts val="525"/>
              </a:spcBef>
              <a:spcAft>
                <a:spcPts val="525"/>
              </a:spcAft>
              <a:tabLst>
                <a:tab pos="361950" algn="l"/>
                <a:tab pos="630555" algn="l"/>
                <a:tab pos="723900" algn="l"/>
                <a:tab pos="117030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Step 2:	</a:t>
            </a:r>
            <a:r>
              <a:rPr lang="en-US" b="1"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Reduce </a:t>
            </a:r>
            <a:r>
              <a:rPr lang="en-US" dirty="0">
                <a:latin typeface="Times New Roman" panose="02020603050405020304" pitchFamily="18" charset="0"/>
                <a:ea typeface="Times New Roman" panose="02020603050405020304" pitchFamily="18" charset="0"/>
                <a:cs typeface="Gautami" panose="020B0502040204020203" pitchFamily="34" charset="0"/>
              </a:rPr>
              <a:t>the coefficient matrix A to Echelon form and determine the rank of A. Let r be the rank of the coefficient matrix A of order m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n and n be the number of variables or unknowns of the given system of equation A X = 0.</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422499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P spid="18" grpId="0"/>
      <p:bldP spid="19" grpId="0"/>
      <p:bldP spid="2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55</a:t>
            </a:fld>
            <a:endParaRPr lang="en-US"/>
          </a:p>
        </p:txBody>
      </p:sp>
      <p:sp>
        <p:nvSpPr>
          <p:cNvPr id="3" name="Rectangle 2"/>
          <p:cNvSpPr/>
          <p:nvPr/>
        </p:nvSpPr>
        <p:spPr>
          <a:xfrm>
            <a:off x="304800" y="228600"/>
            <a:ext cx="5486400" cy="369332"/>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cs typeface="Gautami" panose="020B0502040204020203" pitchFamily="34" charset="0"/>
              </a:rPr>
              <a:t>Step 3:	</a:t>
            </a:r>
            <a:r>
              <a:rPr lang="en-US" dirty="0">
                <a:latin typeface="Times New Roman" panose="02020603050405020304" pitchFamily="18" charset="0"/>
                <a:ea typeface="Times New Roman" panose="02020603050405020304" pitchFamily="18" charset="0"/>
                <a:cs typeface="Gautami" panose="020B0502040204020203" pitchFamily="34" charset="0"/>
              </a:rPr>
              <a:t>Now we have to verity the following cases</a:t>
            </a:r>
            <a:endParaRPr lang="en-US" dirty="0"/>
          </a:p>
        </p:txBody>
      </p:sp>
      <p:sp>
        <p:nvSpPr>
          <p:cNvPr id="7" name="Rectangle 6"/>
          <p:cNvSpPr/>
          <p:nvPr/>
        </p:nvSpPr>
        <p:spPr>
          <a:xfrm>
            <a:off x="609600" y="762000"/>
            <a:ext cx="77724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If r = n, then the given system of </a:t>
            </a:r>
            <a:r>
              <a:rPr lang="en-US" dirty="0" smtClean="0">
                <a:latin typeface="Times New Roman" panose="02020603050405020304" pitchFamily="18" charset="0"/>
                <a:ea typeface="Times New Roman" panose="02020603050405020304" pitchFamily="18" charset="0"/>
                <a:cs typeface="Gautami" panose="020B0502040204020203" pitchFamily="34" charset="0"/>
              </a:rPr>
              <a:t>equations AX </a:t>
            </a:r>
            <a:r>
              <a:rPr lang="en-US" dirty="0">
                <a:latin typeface="Times New Roman" panose="02020603050405020304" pitchFamily="18" charset="0"/>
                <a:ea typeface="Times New Roman" panose="02020603050405020304" pitchFamily="18" charset="0"/>
                <a:cs typeface="Gautami" panose="020B0502040204020203" pitchFamily="34" charset="0"/>
              </a:rPr>
              <a:t>= 0 possesses only a trivial solution (zero solution)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x</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 x</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a:t>
            </a:r>
            <a:r>
              <a:rPr lang="en-US" dirty="0" err="1">
                <a:latin typeface="Times New Roman" panose="02020603050405020304" pitchFamily="18" charset="0"/>
                <a:ea typeface="Times New Roman" panose="02020603050405020304" pitchFamily="18" charset="0"/>
                <a:cs typeface="Gautami" panose="020B0502040204020203" pitchFamily="34" charset="0"/>
              </a:rPr>
              <a:t>x</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n</a:t>
            </a:r>
            <a:r>
              <a:rPr lang="en-US" dirty="0">
                <a:latin typeface="Times New Roman" panose="02020603050405020304" pitchFamily="18" charset="0"/>
                <a:ea typeface="Times New Roman" panose="02020603050405020304" pitchFamily="18" charset="0"/>
                <a:cs typeface="Gautami" panose="020B0502040204020203" pitchFamily="34" charset="0"/>
              </a:rPr>
              <a:t> = 0 or X = 0.</a:t>
            </a:r>
            <a:endParaRPr lang="en-US" dirty="0"/>
          </a:p>
        </p:txBody>
      </p:sp>
      <p:sp>
        <p:nvSpPr>
          <p:cNvPr id="8" name="Rectangle 7"/>
          <p:cNvSpPr/>
          <p:nvPr/>
        </p:nvSpPr>
        <p:spPr>
          <a:xfrm>
            <a:off x="609600" y="1633478"/>
            <a:ext cx="7620000" cy="1477328"/>
          </a:xfrm>
          <a:prstGeom prst="rect">
            <a:avLst/>
          </a:prstGeom>
        </p:spPr>
        <p:txBody>
          <a:bodyPr wrap="square">
            <a:spAutoFit/>
          </a:bodyPr>
          <a:lstStyle/>
          <a:p>
            <a:pPr marL="1440180" marR="0" indent="-1440180" algn="just">
              <a:spcBef>
                <a:spcPts val="100"/>
              </a:spcBef>
              <a:spcAft>
                <a:spcPts val="100"/>
              </a:spcAft>
              <a:tabLst>
                <a:tab pos="361950" algn="l"/>
                <a:tab pos="630555" algn="l"/>
                <a:tab pos="723900" algn="l"/>
                <a:tab pos="1170305" algn="l"/>
                <a:tab pos="1440180"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(ii)	</a:t>
            </a:r>
            <a:r>
              <a:rPr lang="en-US" dirty="0" smtClean="0">
                <a:latin typeface="Times New Roman" panose="02020603050405020304" pitchFamily="18" charset="0"/>
                <a:ea typeface="Times New Roman" panose="02020603050405020304" pitchFamily="18" charset="0"/>
                <a:cs typeface="Gautami" panose="020B0502040204020203" pitchFamily="34" charset="0"/>
              </a:rPr>
              <a:t>                   If </a:t>
            </a:r>
            <a:r>
              <a:rPr lang="en-US" dirty="0">
                <a:latin typeface="Times New Roman" panose="02020603050405020304" pitchFamily="18" charset="0"/>
                <a:ea typeface="Times New Roman" panose="02020603050405020304" pitchFamily="18" charset="0"/>
                <a:cs typeface="Gautami" panose="020B0502040204020203" pitchFamily="34" charset="0"/>
              </a:rPr>
              <a:t>r &lt; n, then the given system of equations possesses an infinite number of solutions. Of these solutions, (n– r) solutions are linearly independent and the remaining are depending upon them. So, we have to assign arbitrary values for (n–r) variables, and the remaining variables are depending upon them.</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mc:AlternateContent xmlns:mc="http://schemas.openxmlformats.org/markup-compatibility/2006" xmlns:a14="http://schemas.microsoft.com/office/drawing/2010/main">
        <mc:Choice Requires="a14">
          <p:sp>
            <p:nvSpPr>
              <p:cNvPr id="12" name="Rectangle 11"/>
              <p:cNvSpPr/>
              <p:nvPr/>
            </p:nvSpPr>
            <p:spPr>
              <a:xfrm>
                <a:off x="685800" y="3244334"/>
                <a:ext cx="7766293" cy="646331"/>
              </a:xfrm>
              <a:prstGeom prst="rect">
                <a:avLst/>
              </a:prstGeom>
            </p:spPr>
            <p:txBody>
              <a:bodyPr wrap="none">
                <a:spAutoFit/>
              </a:bodyPr>
              <a:lstStyle/>
              <a:p>
                <a:pPr marL="400050" indent="-400050">
                  <a:buAutoNum type="romanLcParenBoth" startAt="3"/>
                </a:pPr>
                <a:r>
                  <a:rPr lang="en-US" dirty="0" smtClean="0">
                    <a:latin typeface="Times New Roman" panose="02020603050405020304" pitchFamily="18" charset="0"/>
                    <a:ea typeface="Times New Roman" panose="02020603050405020304" pitchFamily="18" charset="0"/>
                    <a:cs typeface="Gautami" panose="020B0502040204020203" pitchFamily="34" charset="0"/>
                  </a:rPr>
                  <a:t>            If </a:t>
                </a:r>
                <a:r>
                  <a:rPr lang="en-US" dirty="0">
                    <a:latin typeface="Times New Roman" panose="02020603050405020304" pitchFamily="18" charset="0"/>
                    <a:ea typeface="Times New Roman" panose="02020603050405020304" pitchFamily="18" charset="0"/>
                    <a:cs typeface="Gautami" panose="020B0502040204020203" pitchFamily="34" charset="0"/>
                  </a:rPr>
                  <a:t>m &lt; n, then since r </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t> m&lt;n, </a:t>
                </a:r>
                <a:r>
                  <a:rPr lang="en-US" dirty="0"/>
                  <a:t>here also the given system possesses an </a:t>
                </a:r>
                <a:endParaRPr lang="en-US" dirty="0" smtClean="0"/>
              </a:p>
              <a:p>
                <a:r>
                  <a:rPr lang="en-US" dirty="0"/>
                  <a:t> </a:t>
                </a:r>
                <a:r>
                  <a:rPr lang="en-US" dirty="0" smtClean="0"/>
                  <a:t>                   infinite </a:t>
                </a:r>
                <a:r>
                  <a:rPr lang="en-US" dirty="0"/>
                  <a:t>number of solutions.</a:t>
                </a:r>
              </a:p>
            </p:txBody>
          </p:sp>
        </mc:Choice>
        <mc:Fallback xmlns="">
          <p:sp>
            <p:nvSpPr>
              <p:cNvPr id="12" name="Rectangle 11"/>
              <p:cNvSpPr>
                <a:spLocks noRot="1" noChangeAspect="1" noMove="1" noResize="1" noEditPoints="1" noAdjustHandles="1" noChangeArrowheads="1" noChangeShapeType="1" noTextEdit="1"/>
              </p:cNvSpPr>
              <p:nvPr/>
            </p:nvSpPr>
            <p:spPr>
              <a:xfrm>
                <a:off x="685800" y="3244334"/>
                <a:ext cx="7766293" cy="646331"/>
              </a:xfrm>
              <a:prstGeom prst="rect">
                <a:avLst/>
              </a:prstGeom>
              <a:blipFill rotWithShape="0">
                <a:blip r:embed="rId2"/>
                <a:stretch>
                  <a:fillRect l="-550" t="-5660" r="-471"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09600" y="4038600"/>
                <a:ext cx="7620000" cy="646331"/>
              </a:xfrm>
              <a:prstGeom prst="rect">
                <a:avLst/>
              </a:prstGeom>
            </p:spPr>
            <p:txBody>
              <a:bodyPr wrap="square">
                <a:spAutoFit/>
              </a:bodyPr>
              <a:lstStyle/>
              <a:p>
                <a:r>
                  <a:rPr lang="en-US" b="1" dirty="0" smtClean="0">
                    <a:latin typeface="Times New Roman" panose="02020603050405020304" pitchFamily="18" charset="0"/>
                    <a:ea typeface="Times New Roman" panose="02020603050405020304" pitchFamily="18" charset="0"/>
                    <a:cs typeface="Gautami" panose="020B0502040204020203" pitchFamily="34" charset="0"/>
                  </a:rPr>
                  <a:t>Note</a:t>
                </a:r>
                <a:r>
                  <a:rPr lang="en-US" dirty="0" smtClean="0">
                    <a:latin typeface="Times New Roman" panose="02020603050405020304" pitchFamily="18" charset="0"/>
                    <a:ea typeface="Times New Roman" panose="02020603050405020304" pitchFamily="18" charset="0"/>
                    <a:cs typeface="Gautami" panose="020B0502040204020203" pitchFamily="34" charset="0"/>
                  </a:rPr>
                  <a:t>:  1.   If </a:t>
                </a:r>
                <a:r>
                  <a:rPr lang="en-US" dirty="0">
                    <a:latin typeface="Times New Roman" panose="02020603050405020304" pitchFamily="18" charset="0"/>
                    <a:ea typeface="Times New Roman" panose="02020603050405020304" pitchFamily="18" charset="0"/>
                    <a:cs typeface="Gautami" panose="020B0502040204020203" pitchFamily="34" charset="0"/>
                  </a:rPr>
                  <a:t>A is a non-singular matrix </a:t>
                </a:r>
                <a:r>
                  <a:rPr lang="en-US" dirty="0" err="1" smtClean="0">
                    <a:latin typeface="Times New Roman" panose="02020603050405020304" pitchFamily="18" charset="0"/>
                    <a:ea typeface="Times New Roman" panose="02020603050405020304" pitchFamily="18" charset="0"/>
                    <a:cs typeface="Gautami" panose="020B0502040204020203" pitchFamily="34" charset="0"/>
                  </a:rPr>
                  <a:t>i.e</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e>
                    </m:d>
                    <m:r>
                      <a:rPr lang="en-US" b="0" i="1" smtClean="0">
                        <a:latin typeface="Cambria Math" panose="02040503050406030204" pitchFamily="18" charset="0"/>
                        <a:ea typeface="Cambria Math" panose="02040503050406030204" pitchFamily="18" charset="0"/>
                        <a:cs typeface="Gautami" panose="020B0502040204020203" pitchFamily="34" charset="0"/>
                      </a:rPr>
                      <m:t>≠0</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then the linear system AX=0 has only a trivial solution (zero solution)</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609600" y="4038600"/>
                <a:ext cx="7620000" cy="646331"/>
              </a:xfrm>
              <a:prstGeom prst="rect">
                <a:avLst/>
              </a:prstGeom>
              <a:blipFill rotWithShape="0">
                <a:blip r:embed="rId3"/>
                <a:stretch>
                  <a:fillRect l="-640" t="-6604"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1219200" y="4736068"/>
                <a:ext cx="7162800" cy="1200329"/>
              </a:xfrm>
              <a:prstGeom prst="rect">
                <a:avLst/>
              </a:prstGeom>
            </p:spPr>
            <p:txBody>
              <a:bodyPr wrap="square">
                <a:spAutoFit/>
              </a:bodyPr>
              <a:lstStyle/>
              <a:p>
                <a:pPr marL="342900" indent="-342900">
                  <a:buAutoNum type="arabicPeriod" startAt="2"/>
                </a:pPr>
                <a:r>
                  <a:rPr lang="en-US" dirty="0" smtClean="0">
                    <a:latin typeface="Times New Roman" panose="02020603050405020304" pitchFamily="18" charset="0"/>
                    <a:ea typeface="Times New Roman" panose="02020603050405020304" pitchFamily="18" charset="0"/>
                    <a:cs typeface="Gautami" panose="020B0502040204020203" pitchFamily="34" charset="0"/>
                  </a:rPr>
                  <a:t>If </a:t>
                </a:r>
                <a:r>
                  <a:rPr lang="en-US" dirty="0">
                    <a:latin typeface="Times New Roman" panose="02020603050405020304" pitchFamily="18" charset="0"/>
                    <a:ea typeface="Times New Roman" panose="02020603050405020304" pitchFamily="18" charset="0"/>
                    <a:cs typeface="Gautami" panose="020B0502040204020203" pitchFamily="34" charset="0"/>
                  </a:rPr>
                  <a:t>A is a singular matrix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t>
                </a:r>
                <a14:m>
                  <m:oMath xmlns:m="http://schemas.openxmlformats.org/officeDocument/2006/math">
                    <m:d>
                      <m:dPr>
                        <m:begChr m:val="|"/>
                        <m:endChr m:val="|"/>
                        <m:ctrlPr>
                          <a:rPr lang="en-US" i="1">
                            <a:latin typeface="Cambria Math" panose="02040503050406030204" pitchFamily="18" charset="0"/>
                            <a:cs typeface="Gautami" panose="020B0502040204020203" pitchFamily="34" charset="0"/>
                          </a:rPr>
                        </m:ctrlPr>
                      </m:dPr>
                      <m:e>
                        <m:r>
                          <a:rPr lang="en-US" i="1">
                            <a:latin typeface="Cambria Math" panose="02040503050406030204" pitchFamily="18" charset="0"/>
                            <a:cs typeface="Gautami" panose="020B0502040204020203" pitchFamily="34" charset="0"/>
                          </a:rPr>
                          <m:t>𝐴</m:t>
                        </m:r>
                      </m:e>
                    </m:d>
                    <m:r>
                      <a:rPr lang="en-US" i="1">
                        <a:latin typeface="Cambria Math" panose="02040503050406030204" pitchFamily="18" charset="0"/>
                        <a:cs typeface="Gautami" panose="020B0502040204020203" pitchFamily="34" charset="0"/>
                      </a:rPr>
                      <m:t>=</m:t>
                    </m:r>
                    <m:r>
                      <a:rPr lang="en-US" i="1">
                        <a:latin typeface="Cambria Math" panose="02040503050406030204" pitchFamily="18" charset="0"/>
                        <a:ea typeface="Cambria Math" panose="02040503050406030204" pitchFamily="18" charset="0"/>
                        <a:cs typeface="Gautami" panose="020B0502040204020203" pitchFamily="34" charset="0"/>
                      </a:rPr>
                      <m:t>0</m:t>
                    </m:r>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then the liner system AX = 0 </a:t>
                </a:r>
                <a:r>
                  <a:rPr lang="en-US" dirty="0" smtClean="0"/>
                  <a:t>contains a </a:t>
                </a:r>
                <a:r>
                  <a:rPr lang="en-US" dirty="0"/>
                  <a:t>non– zero solution </a:t>
                </a:r>
                <a:r>
                  <a:rPr lang="en-US" dirty="0" err="1"/>
                  <a:t>i.e</a:t>
                </a:r>
                <a:r>
                  <a:rPr lang="en-US" dirty="0"/>
                  <a:t> we get on infinite number of solutions.</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1219200" y="4736068"/>
                <a:ext cx="7162800" cy="1200329"/>
              </a:xfrm>
              <a:prstGeom prst="rect">
                <a:avLst/>
              </a:prstGeom>
              <a:blipFill rotWithShape="0">
                <a:blip r:embed="rId4"/>
                <a:stretch>
                  <a:fillRect l="-511" t="-3553"/>
                </a:stretch>
              </a:blipFill>
            </p:spPr>
            <p:txBody>
              <a:bodyPr/>
              <a:lstStyle/>
              <a:p>
                <a:r>
                  <a:rPr lang="en-US">
                    <a:noFill/>
                  </a:rPr>
                  <a:t> </a:t>
                </a:r>
              </a:p>
            </p:txBody>
          </p:sp>
        </mc:Fallback>
      </mc:AlternateContent>
    </p:spTree>
    <p:extLst>
      <p:ext uri="{BB962C8B-B14F-4D97-AF65-F5344CB8AC3E}">
        <p14:creationId xmlns:p14="http://schemas.microsoft.com/office/powerpoint/2010/main" val="398027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2" grpId="0"/>
      <p:bldP spid="13"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56</a:t>
            </a:fld>
            <a:endParaRPr lang="en-US"/>
          </a:p>
        </p:txBody>
      </p:sp>
      <p:sp>
        <p:nvSpPr>
          <p:cNvPr id="3" name="Rectangle 2"/>
          <p:cNvSpPr/>
          <p:nvPr/>
        </p:nvSpPr>
        <p:spPr>
          <a:xfrm>
            <a:off x="762000" y="392668"/>
            <a:ext cx="1858201" cy="369332"/>
          </a:xfrm>
          <a:prstGeom prst="rect">
            <a:avLst/>
          </a:prstGeom>
        </p:spPr>
        <p:txBody>
          <a:bodyPr wrap="none">
            <a:spAutoFit/>
          </a:bodyPr>
          <a:lstStyle/>
          <a:p>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Solved Examples</a:t>
            </a:r>
            <a:endParaRPr lang="en-US" dirty="0"/>
          </a:p>
        </p:txBody>
      </p:sp>
      <p:sp>
        <p:nvSpPr>
          <p:cNvPr id="4" name="Rectangle 3"/>
          <p:cNvSpPr/>
          <p:nvPr/>
        </p:nvSpPr>
        <p:spPr>
          <a:xfrm>
            <a:off x="838200" y="914400"/>
            <a:ext cx="4572000" cy="1579920"/>
          </a:xfrm>
          <a:prstGeom prst="rect">
            <a:avLst/>
          </a:prstGeom>
        </p:spPr>
        <p:txBody>
          <a:bodyPr>
            <a:spAutoFit/>
          </a:bodyPr>
          <a:lstStyle/>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Ex.1.	Solve completely the system equations</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x + y – 3z + 2w = 0	</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2x – y + 2z – 3w = 0</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3x – 2y + z – 4w = 0</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 4x + y – 3z + w = 0</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762000" y="2590800"/>
            <a:ext cx="7162800" cy="369332"/>
          </a:xfrm>
          <a:prstGeom prst="rect">
            <a:avLst/>
          </a:prstGeom>
        </p:spPr>
        <p:txBody>
          <a:bodyPr wrap="square">
            <a:spAutoFit/>
          </a:bodyPr>
          <a:lstStyle/>
          <a:p>
            <a:pPr marL="360045" marR="0" indent="-360045" algn="just">
              <a:spcBef>
                <a:spcPts val="100"/>
              </a:spcBef>
              <a:spcAft>
                <a:spcPts val="100"/>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	</a:t>
            </a:r>
            <a:r>
              <a:rPr lang="en-US" dirty="0">
                <a:latin typeface="Times New Roman" panose="02020603050405020304" pitchFamily="18" charset="0"/>
                <a:ea typeface="Times New Roman" panose="02020603050405020304" pitchFamily="18" charset="0"/>
                <a:cs typeface="Gautami" panose="020B0502040204020203" pitchFamily="34" charset="0"/>
              </a:rPr>
              <a:t>The matrix equation of the given system of equations is AX = 0</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190862380"/>
              </p:ext>
            </p:extLst>
          </p:nvPr>
        </p:nvGraphicFramePr>
        <p:xfrm>
          <a:off x="1295400" y="3124200"/>
          <a:ext cx="7076958" cy="1198920"/>
        </p:xfrm>
        <a:graphic>
          <a:graphicData uri="http://schemas.openxmlformats.org/presentationml/2006/ole">
            <mc:AlternateContent xmlns:mc="http://schemas.openxmlformats.org/markup-compatibility/2006">
              <mc:Choice xmlns:v="urn:schemas-microsoft-com:vml" Requires="v">
                <p:oleObj spid="_x0000_s38334" name="Equation" r:id="rId3" imgW="5397480" imgH="914400" progId="Equation.DSMT4">
                  <p:embed/>
                </p:oleObj>
              </mc:Choice>
              <mc:Fallback>
                <p:oleObj name="Equation" r:id="rId3" imgW="5397480" imgH="914400" progId="Equation.DSMT4">
                  <p:embed/>
                  <p:pic>
                    <p:nvPicPr>
                      <p:cNvPr id="0" name=""/>
                      <p:cNvPicPr/>
                      <p:nvPr/>
                    </p:nvPicPr>
                    <p:blipFill>
                      <a:blip r:embed="rId4"/>
                      <a:stretch>
                        <a:fillRect/>
                      </a:stretch>
                    </p:blipFill>
                    <p:spPr>
                      <a:xfrm>
                        <a:off x="1295400" y="3124200"/>
                        <a:ext cx="7076958" cy="1198920"/>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069865374"/>
              </p:ext>
            </p:extLst>
          </p:nvPr>
        </p:nvGraphicFramePr>
        <p:xfrm>
          <a:off x="2514600" y="4495800"/>
          <a:ext cx="914400" cy="1463040"/>
        </p:xfrm>
        <a:graphic>
          <a:graphicData uri="http://schemas.openxmlformats.org/presentationml/2006/ole">
            <mc:AlternateContent xmlns:mc="http://schemas.openxmlformats.org/markup-compatibility/2006">
              <mc:Choice xmlns:v="urn:schemas-microsoft-com:vml" Requires="v">
                <p:oleObj spid="_x0000_s38335" name="Equation" r:id="rId5" imgW="571320" imgH="914400" progId="Equation.DSMT4">
                  <p:embed/>
                </p:oleObj>
              </mc:Choice>
              <mc:Fallback>
                <p:oleObj name="Equation" r:id="rId5" imgW="571320" imgH="914400" progId="Equation.DSMT4">
                  <p:embed/>
                  <p:pic>
                    <p:nvPicPr>
                      <p:cNvPr id="0" name=""/>
                      <p:cNvPicPr/>
                      <p:nvPr/>
                    </p:nvPicPr>
                    <p:blipFill>
                      <a:blip r:embed="rId6"/>
                      <a:stretch>
                        <a:fillRect/>
                      </a:stretch>
                    </p:blipFill>
                    <p:spPr>
                      <a:xfrm>
                        <a:off x="2514600" y="4495800"/>
                        <a:ext cx="914400" cy="1463040"/>
                      </a:xfrm>
                      <a:prstGeom prst="rect">
                        <a:avLst/>
                      </a:prstGeom>
                    </p:spPr>
                  </p:pic>
                </p:oleObj>
              </mc:Fallback>
            </mc:AlternateContent>
          </a:graphicData>
        </a:graphic>
      </p:graphicFrame>
    </p:spTree>
    <p:extLst>
      <p:ext uri="{BB962C8B-B14F-4D97-AF65-F5344CB8AC3E}">
        <p14:creationId xmlns:p14="http://schemas.microsoft.com/office/powerpoint/2010/main" val="278633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57</a:t>
            </a:fld>
            <a:endParaRPr lang="en-US"/>
          </a:p>
        </p:txBody>
      </p:sp>
      <p:sp>
        <p:nvSpPr>
          <p:cNvPr id="3" name="Rectangle 2"/>
          <p:cNvSpPr/>
          <p:nvPr/>
        </p:nvSpPr>
        <p:spPr>
          <a:xfrm>
            <a:off x="533400" y="381000"/>
            <a:ext cx="7467600" cy="646331"/>
          </a:xfrm>
          <a:prstGeom prst="rect">
            <a:avLst/>
          </a:prstGeom>
        </p:spPr>
        <p:txBody>
          <a:bodyPr wrap="square">
            <a:spAutoFit/>
          </a:bodyPr>
          <a:lstStyle/>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Now we have to reduce the coefficient matrix A to Echelon form by applying E – row transformations only and determine the rank of A.</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762000" y="1295400"/>
            <a:ext cx="7315200" cy="369332"/>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+ 4R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1693248" y="22976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6" name="Rectangle 5"/>
          <p:cNvSpPr/>
          <p:nvPr/>
        </p:nvSpPr>
        <p:spPr>
          <a:xfrm>
            <a:off x="1464648" y="35930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7" name="Rectangle 6"/>
          <p:cNvSpPr/>
          <p:nvPr/>
        </p:nvSpPr>
        <p:spPr>
          <a:xfrm>
            <a:off x="1464648" y="53456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884078788"/>
              </p:ext>
            </p:extLst>
          </p:nvPr>
        </p:nvGraphicFramePr>
        <p:xfrm>
          <a:off x="2209800" y="1865530"/>
          <a:ext cx="1676400" cy="1174704"/>
        </p:xfrm>
        <a:graphic>
          <a:graphicData uri="http://schemas.openxmlformats.org/presentationml/2006/ole">
            <mc:AlternateContent xmlns:mc="http://schemas.openxmlformats.org/markup-compatibility/2006">
              <mc:Choice xmlns:v="urn:schemas-microsoft-com:vml" Requires="v">
                <p:oleObj spid="_x0000_s37535" name="Equation" r:id="rId3" imgW="1308100" imgH="914400" progId="Equation.DSMT4">
                  <p:embed/>
                </p:oleObj>
              </mc:Choice>
              <mc:Fallback>
                <p:oleObj name="Equation" r:id="rId3" imgW="13081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865530"/>
                        <a:ext cx="1676400" cy="1174704"/>
                      </a:xfrm>
                      <a:prstGeom prst="rect">
                        <a:avLst/>
                      </a:prstGeom>
                      <a:noFill/>
                    </p:spPr>
                  </p:pic>
                </p:oleObj>
              </mc:Fallback>
            </mc:AlternateContent>
          </a:graphicData>
        </a:graphic>
      </p:graphicFrame>
      <p:sp>
        <p:nvSpPr>
          <p:cNvPr id="10" name="Rectangle 9"/>
          <p:cNvSpPr/>
          <p:nvPr/>
        </p:nvSpPr>
        <p:spPr>
          <a:xfrm>
            <a:off x="4267200" y="1981200"/>
            <a:ext cx="35814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754493893"/>
              </p:ext>
            </p:extLst>
          </p:nvPr>
        </p:nvGraphicFramePr>
        <p:xfrm>
          <a:off x="2209800" y="3320533"/>
          <a:ext cx="1828800" cy="1340189"/>
        </p:xfrm>
        <a:graphic>
          <a:graphicData uri="http://schemas.openxmlformats.org/presentationml/2006/ole">
            <mc:AlternateContent xmlns:mc="http://schemas.openxmlformats.org/markup-compatibility/2006">
              <mc:Choice xmlns:v="urn:schemas-microsoft-com:vml" Requires="v">
                <p:oleObj spid="_x0000_s37536" name="Equation" r:id="rId5" imgW="1244600" imgH="914400" progId="Equation.DSMT4">
                  <p:embed/>
                </p:oleObj>
              </mc:Choice>
              <mc:Fallback>
                <p:oleObj name="Equation" r:id="rId5" imgW="1244600" imgH="9144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3320533"/>
                        <a:ext cx="1828800" cy="1340189"/>
                      </a:xfrm>
                      <a:prstGeom prst="rect">
                        <a:avLst/>
                      </a:prstGeom>
                      <a:noFill/>
                    </p:spPr>
                  </p:pic>
                </p:oleObj>
              </mc:Fallback>
            </mc:AlternateContent>
          </a:graphicData>
        </a:graphic>
      </p:graphicFrame>
      <p:sp>
        <p:nvSpPr>
          <p:cNvPr id="13" name="Rectangle 12"/>
          <p:cNvSpPr/>
          <p:nvPr/>
        </p:nvSpPr>
        <p:spPr>
          <a:xfrm>
            <a:off x="4321558" y="3516868"/>
            <a:ext cx="337464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4"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3062181025"/>
              </p:ext>
            </p:extLst>
          </p:nvPr>
        </p:nvGraphicFramePr>
        <p:xfrm>
          <a:off x="2220382" y="4941020"/>
          <a:ext cx="1744172" cy="1231180"/>
        </p:xfrm>
        <a:graphic>
          <a:graphicData uri="http://schemas.openxmlformats.org/presentationml/2006/ole">
            <mc:AlternateContent xmlns:mc="http://schemas.openxmlformats.org/markup-compatibility/2006">
              <mc:Choice xmlns:v="urn:schemas-microsoft-com:vml" Requires="v">
                <p:oleObj spid="_x0000_s37537" name="Equation" r:id="rId7" imgW="1295400" imgH="914400" progId="Equation.DSMT4">
                  <p:embed/>
                </p:oleObj>
              </mc:Choice>
              <mc:Fallback>
                <p:oleObj name="Equation" r:id="rId7" imgW="1295400" imgH="9144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0382" y="4941020"/>
                        <a:ext cx="1744172" cy="1231180"/>
                      </a:xfrm>
                      <a:prstGeom prst="rect">
                        <a:avLst/>
                      </a:prstGeom>
                      <a:noFill/>
                    </p:spPr>
                  </p:pic>
                </p:oleObj>
              </mc:Fallback>
            </mc:AlternateContent>
          </a:graphicData>
        </a:graphic>
      </p:graphicFrame>
    </p:spTree>
    <p:extLst>
      <p:ext uri="{BB962C8B-B14F-4D97-AF65-F5344CB8AC3E}">
        <p14:creationId xmlns:p14="http://schemas.microsoft.com/office/powerpoint/2010/main" val="333210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10" grpId="0"/>
      <p:bldP spid="1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58</a:t>
            </a:fld>
            <a:endParaRPr lang="en-US"/>
          </a:p>
        </p:txBody>
      </p:sp>
      <p:sp>
        <p:nvSpPr>
          <p:cNvPr id="3" name="Rectangle 2"/>
          <p:cNvSpPr/>
          <p:nvPr/>
        </p:nvSpPr>
        <p:spPr>
          <a:xfrm>
            <a:off x="381000" y="304800"/>
            <a:ext cx="7924800" cy="1354217"/>
          </a:xfrm>
          <a:prstGeom prst="rect">
            <a:avLst/>
          </a:prstGeom>
        </p:spPr>
        <p:txBody>
          <a:bodyPr wrap="square">
            <a:spAutoFit/>
          </a:bodyPr>
          <a:lstStyle/>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Here the rank of A = r = The number of non–zero rows of equivalent matrix A = 4.</a:t>
            </a:r>
          </a:p>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i.e. r = 4 = n   i.e.  the number of unknowns of the system.</a:t>
            </a:r>
          </a:p>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Hence the given system of equations contains only a trivial solution</a:t>
            </a:r>
          </a:p>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x = y = z = w = 0 is the only solution of the given system of equations.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685800" y="1828800"/>
            <a:ext cx="5791200" cy="1025922"/>
          </a:xfrm>
          <a:prstGeom prst="rect">
            <a:avLst/>
          </a:prstGeom>
        </p:spPr>
        <p:txBody>
          <a:bodyPr wrap="square">
            <a:spAutoFit/>
          </a:bodyPr>
          <a:lstStyle/>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Ex.2.	Solve completely the system of equations</a:t>
            </a:r>
          </a:p>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x – 2y + z – w = 0, 	x + y – 2z + 3w = 0;</a:t>
            </a:r>
          </a:p>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4x + y – 5z + 8w = 0 and 5x – 7y + 2z – w = 0</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685799" y="2941687"/>
            <a:ext cx="6096001" cy="697627"/>
          </a:xfrm>
          <a:prstGeom prst="rect">
            <a:avLst/>
          </a:prstGeom>
        </p:spPr>
        <p:txBody>
          <a:bodyPr wrap="square">
            <a:spAutoFit/>
          </a:bodyPr>
          <a:lstStyle/>
          <a:p>
            <a:pPr marL="360045" marR="0" indent="-360045" algn="just">
              <a:spcBef>
                <a:spcPts val="200"/>
              </a:spcBef>
              <a:spcAft>
                <a:spcPts val="200"/>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dirty="0">
                <a:latin typeface="Times New Roman" panose="02020603050405020304" pitchFamily="18" charset="0"/>
                <a:ea typeface="Times New Roman" panose="02020603050405020304" pitchFamily="18" charset="0"/>
                <a:cs typeface="Gautami" panose="020B0502040204020203" pitchFamily="34" charset="0"/>
              </a:rPr>
              <a:t>	The matrix equation of the given system of equations is </a:t>
            </a:r>
          </a:p>
          <a:p>
            <a:pPr marL="360045" marR="0" indent="-360045" algn="just">
              <a:spcBef>
                <a:spcPts val="200"/>
              </a:spcBef>
              <a:spcAft>
                <a:spcPts val="2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AX = 0 …….. (1)</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266762130"/>
              </p:ext>
            </p:extLst>
          </p:nvPr>
        </p:nvGraphicFramePr>
        <p:xfrm>
          <a:off x="762000" y="3733799"/>
          <a:ext cx="7543800" cy="1275008"/>
        </p:xfrm>
        <a:graphic>
          <a:graphicData uri="http://schemas.openxmlformats.org/presentationml/2006/ole">
            <mc:AlternateContent xmlns:mc="http://schemas.openxmlformats.org/markup-compatibility/2006">
              <mc:Choice xmlns:v="urn:schemas-microsoft-com:vml" Requires="v">
                <p:oleObj spid="_x0000_s39352" name="Equation" r:id="rId3" imgW="5410080" imgH="914400" progId="Equation.DSMT4">
                  <p:embed/>
                </p:oleObj>
              </mc:Choice>
              <mc:Fallback>
                <p:oleObj name="Equation" r:id="rId3" imgW="5410080" imgH="914400" progId="Equation.DSMT4">
                  <p:embed/>
                  <p:pic>
                    <p:nvPicPr>
                      <p:cNvPr id="0" name=""/>
                      <p:cNvPicPr/>
                      <p:nvPr/>
                    </p:nvPicPr>
                    <p:blipFill>
                      <a:blip r:embed="rId4"/>
                      <a:stretch>
                        <a:fillRect/>
                      </a:stretch>
                    </p:blipFill>
                    <p:spPr>
                      <a:xfrm>
                        <a:off x="762000" y="3733799"/>
                        <a:ext cx="7543800" cy="1275008"/>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514104771"/>
              </p:ext>
            </p:extLst>
          </p:nvPr>
        </p:nvGraphicFramePr>
        <p:xfrm>
          <a:off x="1447800" y="5105400"/>
          <a:ext cx="3352800" cy="1463040"/>
        </p:xfrm>
        <a:graphic>
          <a:graphicData uri="http://schemas.openxmlformats.org/presentationml/2006/ole">
            <mc:AlternateContent xmlns:mc="http://schemas.openxmlformats.org/markup-compatibility/2006">
              <mc:Choice xmlns:v="urn:schemas-microsoft-com:vml" Requires="v">
                <p:oleObj spid="_x0000_s39353" name="Equation" r:id="rId5" imgW="2095200" imgH="914400" progId="Equation.DSMT4">
                  <p:embed/>
                </p:oleObj>
              </mc:Choice>
              <mc:Fallback>
                <p:oleObj name="Equation" r:id="rId5" imgW="2095200" imgH="914400" progId="Equation.DSMT4">
                  <p:embed/>
                  <p:pic>
                    <p:nvPicPr>
                      <p:cNvPr id="0" name=""/>
                      <p:cNvPicPr/>
                      <p:nvPr/>
                    </p:nvPicPr>
                    <p:blipFill>
                      <a:blip r:embed="rId6"/>
                      <a:stretch>
                        <a:fillRect/>
                      </a:stretch>
                    </p:blipFill>
                    <p:spPr>
                      <a:xfrm>
                        <a:off x="1447800" y="5105400"/>
                        <a:ext cx="3352800" cy="1463040"/>
                      </a:xfrm>
                      <a:prstGeom prst="rect">
                        <a:avLst/>
                      </a:prstGeom>
                    </p:spPr>
                  </p:pic>
                </p:oleObj>
              </mc:Fallback>
            </mc:AlternateContent>
          </a:graphicData>
        </a:graphic>
      </p:graphicFrame>
    </p:spTree>
    <p:extLst>
      <p:ext uri="{BB962C8B-B14F-4D97-AF65-F5344CB8AC3E}">
        <p14:creationId xmlns:p14="http://schemas.microsoft.com/office/powerpoint/2010/main" val="219375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59</a:t>
            </a:fld>
            <a:endParaRPr lang="en-US"/>
          </a:p>
        </p:txBody>
      </p:sp>
      <p:sp>
        <p:nvSpPr>
          <p:cNvPr id="3" name="Rectangle 2"/>
          <p:cNvSpPr/>
          <p:nvPr/>
        </p:nvSpPr>
        <p:spPr>
          <a:xfrm>
            <a:off x="533400" y="304801"/>
            <a:ext cx="7391400" cy="646331"/>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Now we have to reduce the coefficient matrix A to Echelon form by applying E – row transformations only.</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1295400" y="1219200"/>
            <a:ext cx="64770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4R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5" name="Rectangle 4"/>
          <p:cNvSpPr/>
          <p:nvPr/>
        </p:nvSpPr>
        <p:spPr>
          <a:xfrm>
            <a:off x="1295400" y="21452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6" name="Rectangle 5"/>
          <p:cNvSpPr/>
          <p:nvPr/>
        </p:nvSpPr>
        <p:spPr>
          <a:xfrm>
            <a:off x="1388448" y="3669268"/>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8" name="Rectangle 2"/>
          <p:cNvSpPr>
            <a:spLocks noChangeArrowheads="1"/>
          </p:cNvSpPr>
          <p:nvPr/>
        </p:nvSpPr>
        <p:spPr bwMode="auto">
          <a:xfrm>
            <a:off x="2133600" y="1856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1164643829"/>
              </p:ext>
            </p:extLst>
          </p:nvPr>
        </p:nvGraphicFramePr>
        <p:xfrm>
          <a:off x="1905000" y="1828800"/>
          <a:ext cx="1600200" cy="1269580"/>
        </p:xfrm>
        <a:graphic>
          <a:graphicData uri="http://schemas.openxmlformats.org/presentationml/2006/ole">
            <mc:AlternateContent xmlns:mc="http://schemas.openxmlformats.org/markup-compatibility/2006">
              <mc:Choice xmlns:v="urn:schemas-microsoft-com:vml" Requires="v">
                <p:oleObj spid="_x0000_s40377" name="Equation" r:id="rId3" imgW="1155700" imgH="914400" progId="Equation.DSMT4">
                  <p:embed/>
                </p:oleObj>
              </mc:Choice>
              <mc:Fallback>
                <p:oleObj name="Equation" r:id="rId3" imgW="11557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828800"/>
                        <a:ext cx="1600200" cy="1269580"/>
                      </a:xfrm>
                      <a:prstGeom prst="rect">
                        <a:avLst/>
                      </a:prstGeom>
                      <a:noFill/>
                    </p:spPr>
                  </p:pic>
                </p:oleObj>
              </mc:Fallback>
            </mc:AlternateContent>
          </a:graphicData>
        </a:graphic>
      </p:graphicFrame>
      <p:sp>
        <p:nvSpPr>
          <p:cNvPr id="10" name="Rectangle 9"/>
          <p:cNvSpPr/>
          <p:nvPr/>
        </p:nvSpPr>
        <p:spPr>
          <a:xfrm>
            <a:off x="3657600" y="2057400"/>
            <a:ext cx="3429000"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smtClean="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4</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4</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2527392462"/>
              </p:ext>
            </p:extLst>
          </p:nvPr>
        </p:nvGraphicFramePr>
        <p:xfrm>
          <a:off x="1905000" y="3323838"/>
          <a:ext cx="1752600" cy="1402080"/>
        </p:xfrm>
        <a:graphic>
          <a:graphicData uri="http://schemas.openxmlformats.org/presentationml/2006/ole">
            <mc:AlternateContent xmlns:mc="http://schemas.openxmlformats.org/markup-compatibility/2006">
              <mc:Choice xmlns:v="urn:schemas-microsoft-com:vml" Requires="v">
                <p:oleObj spid="_x0000_s40378" name="Equation" r:id="rId5" imgW="1143000" imgH="914400" progId="Equation.DSMT4">
                  <p:embed/>
                </p:oleObj>
              </mc:Choice>
              <mc:Fallback>
                <p:oleObj name="Equation" r:id="rId5" imgW="11430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3323838"/>
                        <a:ext cx="1752600" cy="1402080"/>
                      </a:xfrm>
                      <a:prstGeom prst="rect">
                        <a:avLst/>
                      </a:prstGeom>
                      <a:noFill/>
                    </p:spPr>
                  </p:pic>
                </p:oleObj>
              </mc:Fallback>
            </mc:AlternateContent>
          </a:graphicData>
        </a:graphic>
      </p:graphicFrame>
      <p:sp>
        <p:nvSpPr>
          <p:cNvPr id="13" name="Rectangle 12"/>
          <p:cNvSpPr/>
          <p:nvPr/>
        </p:nvSpPr>
        <p:spPr>
          <a:xfrm>
            <a:off x="3958362" y="3974068"/>
            <a:ext cx="251863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a:t>
            </a:r>
            <a:endParaRPr lang="en-US" dirty="0"/>
          </a:p>
        </p:txBody>
      </p:sp>
      <p:sp>
        <p:nvSpPr>
          <p:cNvPr id="14" name="Rectangle 13"/>
          <p:cNvSpPr/>
          <p:nvPr/>
        </p:nvSpPr>
        <p:spPr>
          <a:xfrm>
            <a:off x="1295400" y="4916269"/>
            <a:ext cx="6781800" cy="646331"/>
          </a:xfrm>
          <a:prstGeom prst="rect">
            <a:avLst/>
          </a:prstGeom>
        </p:spPr>
        <p:txBody>
          <a:bodyPr wrap="square">
            <a:spAutoFit/>
          </a:bodyPr>
          <a:lstStyle/>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Here the rank of A = r = The number of non – zero rows of the equivalent matrix A = 2</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5" name="Rectangle 14"/>
          <p:cNvSpPr/>
          <p:nvPr/>
        </p:nvSpPr>
        <p:spPr>
          <a:xfrm>
            <a:off x="1295400" y="5754469"/>
            <a:ext cx="5791200" cy="369332"/>
          </a:xfrm>
          <a:prstGeom prst="rect">
            <a:avLst/>
          </a:prstGeom>
        </p:spPr>
        <p:txBody>
          <a:bodyPr wrap="square">
            <a:spAutoFit/>
          </a:bodyPr>
          <a:lstStyle/>
          <a:p>
            <a:r>
              <a:rPr lang="en-US" dirty="0" err="1" smtClean="0">
                <a:latin typeface="Times New Roman" panose="02020603050405020304" pitchFamily="18" charset="0"/>
                <a:ea typeface="Times New Roman" panose="02020603050405020304" pitchFamily="18" charset="0"/>
                <a:cs typeface="Gautami" panose="020B0502040204020203" pitchFamily="34" charset="0"/>
              </a:rPr>
              <a:t>i.e</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r = 2 &lt; n = 4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number of unknowns of given system.</a:t>
            </a:r>
            <a:endParaRPr lang="en-US" dirty="0"/>
          </a:p>
        </p:txBody>
      </p:sp>
    </p:spTree>
    <p:extLst>
      <p:ext uri="{BB962C8B-B14F-4D97-AF65-F5344CB8AC3E}">
        <p14:creationId xmlns:p14="http://schemas.microsoft.com/office/powerpoint/2010/main" val="421448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10"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a:t>
            </a:fld>
            <a:endParaRPr lang="en-US"/>
          </a:p>
        </p:txBody>
      </p:sp>
      <p:sp>
        <p:nvSpPr>
          <p:cNvPr id="3" name="Rectangle 2"/>
          <p:cNvSpPr/>
          <p:nvPr/>
        </p:nvSpPr>
        <p:spPr>
          <a:xfrm>
            <a:off x="304800" y="304800"/>
            <a:ext cx="127644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smtClean="0">
                <a:latin typeface="Times New Roman" panose="02020603050405020304" pitchFamily="18" charset="0"/>
                <a:ea typeface="Times New Roman" panose="02020603050405020304" pitchFamily="18" charset="0"/>
                <a:cs typeface="Gautami" panose="020B0502040204020203" pitchFamily="34" charset="0"/>
              </a:rPr>
              <a:t>ii) Let </a:t>
            </a:r>
            <a:r>
              <a:rPr lang="en-US" dirty="0">
                <a:latin typeface="Times New Roman" panose="02020603050405020304" pitchFamily="18" charset="0"/>
                <a:ea typeface="Times New Roman" panose="02020603050405020304" pitchFamily="18" charset="0"/>
                <a:cs typeface="Gautami" panose="020B0502040204020203" pitchFamily="34" charset="0"/>
              </a:rPr>
              <a:t>A = </a:t>
            </a:r>
            <a:endParaRPr lang="en-US"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964780077"/>
              </p:ext>
            </p:extLst>
          </p:nvPr>
        </p:nvGraphicFramePr>
        <p:xfrm>
          <a:off x="1557427" y="188357"/>
          <a:ext cx="1261973" cy="707260"/>
        </p:xfrm>
        <a:graphic>
          <a:graphicData uri="http://schemas.openxmlformats.org/presentationml/2006/ole">
            <mc:AlternateContent xmlns:mc="http://schemas.openxmlformats.org/markup-compatibility/2006">
              <mc:Choice xmlns:v="urn:schemas-microsoft-com:vml" Requires="v">
                <p:oleObj spid="_x0000_s30423" name="Equation" r:id="rId3" imgW="863225" imgH="482391" progId="Equation.DSMT4">
                  <p:embed/>
                </p:oleObj>
              </mc:Choice>
              <mc:Fallback>
                <p:oleObj name="Equation" r:id="rId3" imgW="863225" imgH="482391"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7427" y="188357"/>
                        <a:ext cx="1261973" cy="707260"/>
                      </a:xfrm>
                      <a:prstGeom prst="rect">
                        <a:avLst/>
                      </a:prstGeom>
                      <a:noFill/>
                    </p:spPr>
                  </p:pic>
                </p:oleObj>
              </mc:Fallback>
            </mc:AlternateContent>
          </a:graphicData>
        </a:graphic>
      </p:graphicFrame>
      <p:sp>
        <p:nvSpPr>
          <p:cNvPr id="6" name="Rectangle 5"/>
          <p:cNvSpPr/>
          <p:nvPr/>
        </p:nvSpPr>
        <p:spPr>
          <a:xfrm>
            <a:off x="685800" y="1083973"/>
            <a:ext cx="75438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This matrix has 2 – rowed and 1 – rowed minors. There is at least one 2 – rowed minor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endParaRPr lang="en-US" dirty="0"/>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460602973"/>
              </p:ext>
            </p:extLst>
          </p:nvPr>
        </p:nvGraphicFramePr>
        <p:xfrm>
          <a:off x="1797888" y="1407138"/>
          <a:ext cx="640512" cy="749868"/>
        </p:xfrm>
        <a:graphic>
          <a:graphicData uri="http://schemas.openxmlformats.org/presentationml/2006/ole">
            <mc:AlternateContent xmlns:mc="http://schemas.openxmlformats.org/markup-compatibility/2006">
              <mc:Choice xmlns:v="urn:schemas-microsoft-com:vml" Requires="v">
                <p:oleObj spid="_x0000_s30424" name="Equation" r:id="rId5" imgW="393529" imgH="457002" progId="Equation.DSMT4">
                  <p:embed/>
                </p:oleObj>
              </mc:Choice>
              <mc:Fallback>
                <p:oleObj name="Equation" r:id="rId5" imgW="393529" imgH="457002"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7888" y="1407138"/>
                        <a:ext cx="640512" cy="749868"/>
                      </a:xfrm>
                      <a:prstGeom prst="rect">
                        <a:avLst/>
                      </a:prstGeom>
                      <a:noFill/>
                    </p:spPr>
                  </p:pic>
                </p:oleObj>
              </mc:Fallback>
            </mc:AlternateContent>
          </a:graphicData>
        </a:graphic>
      </p:graphicFrame>
      <p:sp>
        <p:nvSpPr>
          <p:cNvPr id="9" name="Rectangle 8"/>
          <p:cNvSpPr/>
          <p:nvPr/>
        </p:nvSpPr>
        <p:spPr>
          <a:xfrm>
            <a:off x="2590800" y="1524000"/>
            <a:ext cx="17251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 12 – 4 = 8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0.</a:t>
            </a:r>
            <a:endParaRPr lang="en-US" dirty="0"/>
          </a:p>
        </p:txBody>
      </p:sp>
      <p:sp>
        <p:nvSpPr>
          <p:cNvPr id="10" name="Rectangle 9"/>
          <p:cNvSpPr/>
          <p:nvPr/>
        </p:nvSpPr>
        <p:spPr>
          <a:xfrm>
            <a:off x="914400" y="2286000"/>
            <a:ext cx="239213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Hence the rank of A </a:t>
            </a:r>
            <a:r>
              <a:rPr lang="en-US" dirty="0" smtClean="0">
                <a:latin typeface="Times New Roman" panose="02020603050405020304" pitchFamily="18" charset="0"/>
                <a:ea typeface="Times New Roman" panose="02020603050405020304" pitchFamily="18" charset="0"/>
                <a:cs typeface="Gautami" panose="020B0502040204020203" pitchFamily="34" charset="0"/>
              </a:rPr>
              <a:t>=2 </a:t>
            </a:r>
            <a:endParaRPr lang="en-US" dirty="0"/>
          </a:p>
        </p:txBody>
      </p:sp>
      <p:sp>
        <p:nvSpPr>
          <p:cNvPr id="11" name="Rectangle 10"/>
          <p:cNvSpPr/>
          <p:nvPr/>
        </p:nvSpPr>
        <p:spPr>
          <a:xfrm>
            <a:off x="502267" y="2831068"/>
            <a:ext cx="134056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smtClean="0">
                <a:latin typeface="Times New Roman" panose="02020603050405020304" pitchFamily="18" charset="0"/>
                <a:ea typeface="Times New Roman" panose="02020603050405020304" pitchFamily="18" charset="0"/>
                <a:cs typeface="Gautami" panose="020B0502040204020203" pitchFamily="34" charset="0"/>
              </a:rPr>
              <a:t>iii) Let </a:t>
            </a:r>
            <a:r>
              <a:rPr lang="en-US" dirty="0">
                <a:latin typeface="Times New Roman" panose="02020603050405020304" pitchFamily="18" charset="0"/>
                <a:ea typeface="Times New Roman" panose="02020603050405020304" pitchFamily="18" charset="0"/>
                <a:cs typeface="Gautami" panose="020B0502040204020203" pitchFamily="34" charset="0"/>
              </a:rPr>
              <a:t>A = </a:t>
            </a:r>
            <a:endParaRPr lang="en-US" dirty="0"/>
          </a:p>
        </p:txBody>
      </p:sp>
      <p:sp>
        <p:nvSpPr>
          <p:cNvPr id="1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extLst>
              <p:ext uri="{D42A27DB-BD31-4B8C-83A1-F6EECF244321}">
                <p14:modId xmlns:p14="http://schemas.microsoft.com/office/powerpoint/2010/main" val="2701382861"/>
              </p:ext>
            </p:extLst>
          </p:nvPr>
        </p:nvGraphicFramePr>
        <p:xfrm>
          <a:off x="1797888" y="2740916"/>
          <a:ext cx="1139418" cy="1069084"/>
        </p:xfrm>
        <a:graphic>
          <a:graphicData uri="http://schemas.openxmlformats.org/presentationml/2006/ole">
            <mc:AlternateContent xmlns:mc="http://schemas.openxmlformats.org/markup-compatibility/2006">
              <mc:Choice xmlns:v="urn:schemas-microsoft-com:vml" Requires="v">
                <p:oleObj spid="_x0000_s30425" name="Equation" r:id="rId7" imgW="774364" imgH="723586" progId="Equation.DSMT4">
                  <p:embed/>
                </p:oleObj>
              </mc:Choice>
              <mc:Fallback>
                <p:oleObj name="Equation" r:id="rId7" imgW="774364" imgH="723586"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7888" y="2740916"/>
                        <a:ext cx="1139418" cy="1069084"/>
                      </a:xfrm>
                      <a:prstGeom prst="rect">
                        <a:avLst/>
                      </a:prstGeom>
                      <a:noFill/>
                    </p:spPr>
                  </p:pic>
                </p:oleObj>
              </mc:Fallback>
            </mc:AlternateContent>
          </a:graphicData>
        </a:graphic>
      </p:graphicFrame>
      <p:sp>
        <p:nvSpPr>
          <p:cNvPr id="14" name="Rectangle 13"/>
          <p:cNvSpPr/>
          <p:nvPr/>
        </p:nvSpPr>
        <p:spPr>
          <a:xfrm>
            <a:off x="990600" y="4038601"/>
            <a:ext cx="5715000" cy="684803"/>
          </a:xfrm>
          <a:prstGeom prst="rect">
            <a:avLst/>
          </a:prstGeom>
        </p:spPr>
        <p:txBody>
          <a:bodyPr wrap="square">
            <a:spAutoFit/>
          </a:bodyPr>
          <a:lstStyle/>
          <a:p>
            <a:pPr marL="630555" marR="0" indent="-630555" algn="just">
              <a:spcBef>
                <a:spcPts val="0"/>
              </a:spcBef>
              <a:spcAft>
                <a:spcPts val="0"/>
              </a:spcAft>
              <a:tabLst>
                <a:tab pos="361950" algn="l"/>
                <a:tab pos="630555" algn="l"/>
                <a:tab pos="810260" algn="l"/>
                <a:tab pos="108013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This matrix has 3 – rowed, 2 – rowed and 1 – rowed minors.</a:t>
            </a:r>
          </a:p>
          <a:p>
            <a:pPr marL="630555" marR="0" indent="-630555" algn="just">
              <a:spcBef>
                <a:spcPts val="285"/>
              </a:spcBef>
              <a:spcAft>
                <a:spcPts val="285"/>
              </a:spcAft>
              <a:tabLst>
                <a:tab pos="361950" algn="l"/>
                <a:tab pos="630555" algn="l"/>
                <a:tab pos="810260" algn="l"/>
                <a:tab pos="108013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All </a:t>
            </a:r>
            <a:r>
              <a:rPr lang="en-US" dirty="0">
                <a:latin typeface="Times New Roman" panose="02020603050405020304" pitchFamily="18" charset="0"/>
                <a:ea typeface="Times New Roman" panose="02020603050405020304" pitchFamily="18" charset="0"/>
                <a:cs typeface="Gautami" panose="020B0502040204020203" pitchFamily="34" charset="0"/>
              </a:rPr>
              <a:t>3 – rowed and 2 – rowed minors of A are zero.</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1981200" y="5029200"/>
                <a:ext cx="1734257"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Hence </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𝜌</m:t>
                    </m:r>
                    <m:d>
                      <m:dPr>
                        <m:ctrlPr>
                          <a:rPr lang="en-US" b="0" i="1" smtClean="0">
                            <a:latin typeface="Cambria Math" panose="02040503050406030204" pitchFamily="18" charset="0"/>
                            <a:ea typeface="Cambria Math" panose="02040503050406030204" pitchFamily="18" charset="0"/>
                            <a:cs typeface="Gautami" panose="020B0502040204020203" pitchFamily="34" charset="0"/>
                          </a:rPr>
                        </m:ctrlPr>
                      </m:dPr>
                      <m:e>
                        <m:r>
                          <a:rPr lang="en-US" b="0" i="1" smtClean="0">
                            <a:latin typeface="Cambria Math" panose="02040503050406030204" pitchFamily="18" charset="0"/>
                            <a:ea typeface="Cambria Math" panose="02040503050406030204" pitchFamily="18" charset="0"/>
                            <a:cs typeface="Gautami" panose="020B0502040204020203" pitchFamily="34" charset="0"/>
                          </a:rPr>
                          <m:t>𝐴</m:t>
                        </m:r>
                      </m:e>
                    </m:d>
                    <m:r>
                      <a:rPr lang="en-US" b="0" i="1" smtClean="0">
                        <a:latin typeface="Cambria Math" panose="02040503050406030204" pitchFamily="18" charset="0"/>
                        <a:ea typeface="Cambria Math" panose="02040503050406030204" pitchFamily="18" charset="0"/>
                        <a:cs typeface="Gautami" panose="020B0502040204020203" pitchFamily="34" charset="0"/>
                      </a:rPr>
                      <m:t>=1</m:t>
                    </m:r>
                  </m:oMath>
                </a14:m>
                <a:endParaRPr lang="en-US" dirty="0"/>
              </a:p>
            </p:txBody>
          </p:sp>
        </mc:Choice>
        <mc:Fallback xmlns="">
          <p:sp>
            <p:nvSpPr>
              <p:cNvPr id="15" name="Rectangle 14"/>
              <p:cNvSpPr>
                <a:spLocks noRot="1" noChangeAspect="1" noMove="1" noResize="1" noEditPoints="1" noAdjustHandles="1" noChangeArrowheads="1" noChangeShapeType="1" noTextEdit="1"/>
              </p:cNvSpPr>
              <p:nvPr/>
            </p:nvSpPr>
            <p:spPr>
              <a:xfrm>
                <a:off x="1981200" y="5029200"/>
                <a:ext cx="1734257" cy="369332"/>
              </a:xfrm>
              <a:prstGeom prst="rect">
                <a:avLst/>
              </a:prstGeom>
              <a:blipFill rotWithShape="0">
                <a:blip r:embed="rId9"/>
                <a:stretch>
                  <a:fillRect l="-2817" t="-9836" b="-22951"/>
                </a:stretch>
              </a:blipFill>
            </p:spPr>
            <p:txBody>
              <a:bodyPr/>
              <a:lstStyle/>
              <a:p>
                <a:r>
                  <a:rPr lang="en-US">
                    <a:noFill/>
                  </a:rPr>
                  <a:t> </a:t>
                </a:r>
              </a:p>
            </p:txBody>
          </p:sp>
        </mc:Fallback>
      </mc:AlternateContent>
    </p:spTree>
    <p:extLst>
      <p:ext uri="{BB962C8B-B14F-4D97-AF65-F5344CB8AC3E}">
        <p14:creationId xmlns:p14="http://schemas.microsoft.com/office/powerpoint/2010/main" val="35100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10" grpId="0"/>
      <p:bldP spid="11" grpId="0"/>
      <p:bldP spid="14" grpId="0"/>
      <p:bldP spid="1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60</a:t>
            </a:fld>
            <a:endParaRPr lang="en-US"/>
          </a:p>
        </p:txBody>
      </p:sp>
      <p:sp>
        <p:nvSpPr>
          <p:cNvPr id="3" name="Rectangle 2"/>
          <p:cNvSpPr/>
          <p:nvPr/>
        </p:nvSpPr>
        <p:spPr>
          <a:xfrm>
            <a:off x="762000" y="335181"/>
            <a:ext cx="7391400" cy="1805623"/>
          </a:xfrm>
          <a:prstGeom prst="rect">
            <a:avLst/>
          </a:prstGeom>
        </p:spPr>
        <p:txBody>
          <a:bodyPr wrap="square">
            <a:spAutoFit/>
          </a:bodyPr>
          <a:lstStyle/>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So that the given system possesses an infinite number of solutions.  Of these n – r = 4 – 2 = 2 are linearly independent and the remaining are depending upon them. </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So we have to assign arbitrary values for 2 variables and the remaining 2 variables are depending upon them.</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Now the equivalent matrix equation of AX = 0 is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511794990"/>
              </p:ext>
            </p:extLst>
          </p:nvPr>
        </p:nvGraphicFramePr>
        <p:xfrm>
          <a:off x="1295399" y="2405062"/>
          <a:ext cx="1565671" cy="1252537"/>
        </p:xfrm>
        <a:graphic>
          <a:graphicData uri="http://schemas.openxmlformats.org/presentationml/2006/ole">
            <mc:AlternateContent xmlns:mc="http://schemas.openxmlformats.org/markup-compatibility/2006">
              <mc:Choice xmlns:v="urn:schemas-microsoft-com:vml" Requires="v">
                <p:oleObj spid="_x0000_s68687" name="Equation" r:id="rId3" imgW="1143000" imgH="914400" progId="Equation.DSMT4">
                  <p:embed/>
                </p:oleObj>
              </mc:Choice>
              <mc:Fallback>
                <p:oleObj name="Equation" r:id="rId3" imgW="11430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399" y="2405062"/>
                        <a:ext cx="1565671" cy="1252537"/>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694453288"/>
              </p:ext>
            </p:extLst>
          </p:nvPr>
        </p:nvGraphicFramePr>
        <p:xfrm>
          <a:off x="3200400" y="2438400"/>
          <a:ext cx="381564" cy="1181616"/>
        </p:xfrm>
        <a:graphic>
          <a:graphicData uri="http://schemas.openxmlformats.org/presentationml/2006/ole">
            <mc:AlternateContent xmlns:mc="http://schemas.openxmlformats.org/markup-compatibility/2006">
              <mc:Choice xmlns:v="urn:schemas-microsoft-com:vml" Requires="v">
                <p:oleObj spid="_x0000_s68688" name="Equation" r:id="rId5" imgW="292100" imgH="914400" progId="Equation.DSMT4">
                  <p:embed/>
                </p:oleObj>
              </mc:Choice>
              <mc:Fallback>
                <p:oleObj name="Equation" r:id="rId5" imgW="2921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2438400"/>
                        <a:ext cx="381564" cy="1181616"/>
                      </a:xfrm>
                      <a:prstGeom prst="rect">
                        <a:avLst/>
                      </a:prstGeom>
                      <a:noFill/>
                    </p:spPr>
                  </p:pic>
                </p:oleObj>
              </mc:Fallback>
            </mc:AlternateContent>
          </a:graphicData>
        </a:graphic>
      </p:graphicFrame>
      <p:sp>
        <p:nvSpPr>
          <p:cNvPr id="10"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2038399158"/>
              </p:ext>
            </p:extLst>
          </p:nvPr>
        </p:nvGraphicFramePr>
        <p:xfrm>
          <a:off x="3733800" y="2438400"/>
          <a:ext cx="498306" cy="1181168"/>
        </p:xfrm>
        <a:graphic>
          <a:graphicData uri="http://schemas.openxmlformats.org/presentationml/2006/ole">
            <mc:AlternateContent xmlns:mc="http://schemas.openxmlformats.org/markup-compatibility/2006">
              <mc:Choice xmlns:v="urn:schemas-microsoft-com:vml" Requires="v">
                <p:oleObj spid="_x0000_s68689" name="Equation" r:id="rId7" imgW="380880" imgH="914400" progId="Equation.DSMT4">
                  <p:embed/>
                </p:oleObj>
              </mc:Choice>
              <mc:Fallback>
                <p:oleObj name="Equation" r:id="rId7" imgW="380880" imgH="914400" progId="Equation.DSMT4">
                  <p:embed/>
                  <p:pic>
                    <p:nvPicPr>
                      <p:cNvPr id="0" name="Object 5"/>
                      <p:cNvPicPr>
                        <a:picLocks noChangeAspect="1" noChangeArrowheads="1"/>
                      </p:cNvPicPr>
                      <p:nvPr/>
                    </p:nvPicPr>
                    <p:blipFill>
                      <a:blip r:embed="rId8"/>
                      <a:srcRect/>
                      <a:stretch>
                        <a:fillRect/>
                      </a:stretch>
                    </p:blipFill>
                    <p:spPr bwMode="auto">
                      <a:xfrm>
                        <a:off x="3733800" y="2438400"/>
                        <a:ext cx="498306" cy="1181168"/>
                      </a:xfrm>
                      <a:prstGeom prst="rect">
                        <a:avLst/>
                      </a:prstGeom>
                      <a:noFill/>
                    </p:spPr>
                  </p:pic>
                </p:oleObj>
              </mc:Fallback>
            </mc:AlternateContent>
          </a:graphicData>
        </a:graphic>
      </p:graphicFrame>
      <p:sp>
        <p:nvSpPr>
          <p:cNvPr id="12" name="Rectangle 11"/>
          <p:cNvSpPr/>
          <p:nvPr/>
        </p:nvSpPr>
        <p:spPr>
          <a:xfrm>
            <a:off x="914400" y="3955623"/>
            <a:ext cx="6858000" cy="671979"/>
          </a:xfrm>
          <a:prstGeom prst="rect">
            <a:avLst/>
          </a:prstGeom>
        </p:spPr>
        <p:txBody>
          <a:bodyPr wrap="square">
            <a:spAutoFit/>
          </a:bodyPr>
          <a:lstStyle/>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The equations can be written as x – 2y + z – w = 0 ––––– (1)</a:t>
            </a:r>
          </a:p>
          <a:p>
            <a:pPr marL="360045" marR="0" indent="-360045" algn="just">
              <a:spcBef>
                <a:spcPts val="100"/>
              </a:spcBef>
              <a:spcAft>
                <a:spcPts val="1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3y – 3z + 4w = 0    ––––– (2)</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22" name="Rectangle 21"/>
          <p:cNvSpPr/>
          <p:nvPr/>
        </p:nvSpPr>
        <p:spPr>
          <a:xfrm>
            <a:off x="1161348" y="4888468"/>
            <a:ext cx="34868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From (2), 3y = 3z – 4w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y = z – </a:t>
            </a:r>
            <a:endParaRPr lang="en-US" dirty="0"/>
          </a:p>
        </p:txBody>
      </p:sp>
      <p:sp>
        <p:nvSpPr>
          <p:cNvPr id="23"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4" name="Object 23"/>
          <p:cNvGraphicFramePr>
            <a:graphicFrameLocks noChangeAspect="1"/>
          </p:cNvGraphicFramePr>
          <p:nvPr>
            <p:extLst>
              <p:ext uri="{D42A27DB-BD31-4B8C-83A1-F6EECF244321}">
                <p14:modId xmlns:p14="http://schemas.microsoft.com/office/powerpoint/2010/main" val="758896561"/>
              </p:ext>
            </p:extLst>
          </p:nvPr>
        </p:nvGraphicFramePr>
        <p:xfrm>
          <a:off x="4562474" y="4800600"/>
          <a:ext cx="390526" cy="571842"/>
        </p:xfrm>
        <a:graphic>
          <a:graphicData uri="http://schemas.openxmlformats.org/presentationml/2006/ole">
            <mc:AlternateContent xmlns:mc="http://schemas.openxmlformats.org/markup-compatibility/2006">
              <mc:Choice xmlns:v="urn:schemas-microsoft-com:vml" Requires="v">
                <p:oleObj spid="_x0000_s68690" name="Equation" r:id="rId9" imgW="266469" imgH="393359" progId="Equation.DSMT4">
                  <p:embed/>
                </p:oleObj>
              </mc:Choice>
              <mc:Fallback>
                <p:oleObj name="Equation" r:id="rId9" imgW="266469" imgH="393359" progId="Equation.DSMT4">
                  <p:embed/>
                  <p:pic>
                    <p:nvPicPr>
                      <p:cNvPr id="0" name="Object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2474" y="4800600"/>
                        <a:ext cx="390526" cy="571842"/>
                      </a:xfrm>
                      <a:prstGeom prst="rect">
                        <a:avLst/>
                      </a:prstGeom>
                      <a:noFill/>
                    </p:spPr>
                  </p:pic>
                </p:oleObj>
              </mc:Fallback>
            </mc:AlternateContent>
          </a:graphicData>
        </a:graphic>
      </p:graphicFrame>
      <p:sp>
        <p:nvSpPr>
          <p:cNvPr id="25" name="Rectangle 24"/>
          <p:cNvSpPr/>
          <p:nvPr/>
        </p:nvSpPr>
        <p:spPr>
          <a:xfrm>
            <a:off x="1299550" y="5638800"/>
            <a:ext cx="2882520"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From </a:t>
            </a:r>
            <a:r>
              <a:rPr lang="en-US" dirty="0">
                <a:latin typeface="Times New Roman" panose="02020603050405020304" pitchFamily="18" charset="0"/>
                <a:ea typeface="Times New Roman" panose="02020603050405020304" pitchFamily="18" charset="0"/>
                <a:cs typeface="Gautami" panose="020B0502040204020203" pitchFamily="34" charset="0"/>
              </a:rPr>
              <a:t>(1), x = 2y – z + w = 2 </a:t>
            </a:r>
            <a:endParaRPr lang="en-US" dirty="0"/>
          </a:p>
        </p:txBody>
      </p:sp>
      <p:sp>
        <p:nvSpPr>
          <p:cNvPr id="26" name="Rectangle 2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7" name="Object 26"/>
          <p:cNvGraphicFramePr>
            <a:graphicFrameLocks noChangeAspect="1"/>
          </p:cNvGraphicFramePr>
          <p:nvPr>
            <p:extLst>
              <p:ext uri="{D42A27DB-BD31-4B8C-83A1-F6EECF244321}">
                <p14:modId xmlns:p14="http://schemas.microsoft.com/office/powerpoint/2010/main" val="763877053"/>
              </p:ext>
            </p:extLst>
          </p:nvPr>
        </p:nvGraphicFramePr>
        <p:xfrm>
          <a:off x="4114800" y="5545440"/>
          <a:ext cx="1559936" cy="626760"/>
        </p:xfrm>
        <a:graphic>
          <a:graphicData uri="http://schemas.openxmlformats.org/presentationml/2006/ole">
            <mc:AlternateContent xmlns:mc="http://schemas.openxmlformats.org/markup-compatibility/2006">
              <mc:Choice xmlns:v="urn:schemas-microsoft-com:vml" Requires="v">
                <p:oleObj spid="_x0000_s68691" name="Equation" r:id="rId11" imgW="1066800" imgH="431800" progId="Equation.DSMT4">
                  <p:embed/>
                </p:oleObj>
              </mc:Choice>
              <mc:Fallback>
                <p:oleObj name="Equation" r:id="rId11" imgW="1066800" imgH="431800" progId="Equation.DSMT4">
                  <p:embed/>
                  <p:pic>
                    <p:nvPicPr>
                      <p:cNvPr id="0" name="Object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14800" y="5545440"/>
                        <a:ext cx="1559936" cy="626760"/>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30" name="Rectangle 29"/>
              <p:cNvSpPr/>
              <p:nvPr/>
            </p:nvSpPr>
            <p:spPr>
              <a:xfrm>
                <a:off x="5711818" y="5650468"/>
                <a:ext cx="1206484"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 z – </a:t>
                </a:r>
                <a14:m>
                  <m:oMath xmlns:m="http://schemas.openxmlformats.org/officeDocument/2006/math">
                    <m:f>
                      <m:fPr>
                        <m:type m:val="skw"/>
                        <m:ctrlPr>
                          <a:rPr lang="en-US" i="1" smtClean="0">
                            <a:latin typeface="Cambria Math" panose="02040503050406030204" pitchFamily="18" charset="0"/>
                            <a:cs typeface="Gautami" panose="020B0502040204020203" pitchFamily="34" charset="0"/>
                          </a:rPr>
                        </m:ctrlPr>
                      </m:fPr>
                      <m:num>
                        <m:r>
                          <a:rPr lang="en-US" b="0" i="1" smtClean="0">
                            <a:latin typeface="Cambria Math" panose="02040503050406030204" pitchFamily="18" charset="0"/>
                            <a:cs typeface="Gautami" panose="020B0502040204020203" pitchFamily="34" charset="0"/>
                          </a:rPr>
                          <m:t>5</m:t>
                        </m:r>
                      </m:num>
                      <m:den>
                        <m:r>
                          <a:rPr lang="en-US" b="0" i="1" smtClean="0">
                            <a:latin typeface="Cambria Math" panose="02040503050406030204" pitchFamily="18" charset="0"/>
                            <a:cs typeface="Gautami" panose="020B0502040204020203" pitchFamily="34" charset="0"/>
                          </a:rPr>
                          <m:t>3</m:t>
                        </m:r>
                      </m:den>
                    </m:f>
                    <m:r>
                      <a:rPr lang="en-US" b="0" i="1" smtClean="0">
                        <a:latin typeface="Cambria Math" panose="02040503050406030204" pitchFamily="18" charset="0"/>
                        <a:cs typeface="Gautami" panose="020B0502040204020203" pitchFamily="34" charset="0"/>
                      </a:rPr>
                      <m:t>𝑤</m:t>
                    </m:r>
                  </m:oMath>
                </a14:m>
                <a:endParaRPr lang="en-US" dirty="0"/>
              </a:p>
            </p:txBody>
          </p:sp>
        </mc:Choice>
        <mc:Fallback xmlns="">
          <p:sp>
            <p:nvSpPr>
              <p:cNvPr id="30" name="Rectangle 29"/>
              <p:cNvSpPr>
                <a:spLocks noRot="1" noChangeAspect="1" noMove="1" noResize="1" noEditPoints="1" noAdjustHandles="1" noChangeArrowheads="1" noChangeShapeType="1" noTextEdit="1"/>
              </p:cNvSpPr>
              <p:nvPr/>
            </p:nvSpPr>
            <p:spPr>
              <a:xfrm>
                <a:off x="5711818" y="5650468"/>
                <a:ext cx="1206484" cy="369332"/>
              </a:xfrm>
              <a:prstGeom prst="rect">
                <a:avLst/>
              </a:prstGeom>
              <a:blipFill rotWithShape="0">
                <a:blip r:embed="rId13"/>
                <a:stretch>
                  <a:fillRect l="-4545" t="-116393" r="-27778" b="-175410"/>
                </a:stretch>
              </a:blipFill>
            </p:spPr>
            <p:txBody>
              <a:bodyPr/>
              <a:lstStyle/>
              <a:p>
                <a:r>
                  <a:rPr lang="en-US">
                    <a:noFill/>
                  </a:rPr>
                  <a:t> </a:t>
                </a:r>
              </a:p>
            </p:txBody>
          </p:sp>
        </mc:Fallback>
      </mc:AlternateContent>
    </p:spTree>
    <p:extLst>
      <p:ext uri="{BB962C8B-B14F-4D97-AF65-F5344CB8AC3E}">
        <p14:creationId xmlns:p14="http://schemas.microsoft.com/office/powerpoint/2010/main" val="115965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22" grpId="0"/>
      <p:bldP spid="25" grpId="0"/>
      <p:bldP spid="3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61</a:t>
            </a:fld>
            <a:endParaRPr lang="en-US"/>
          </a:p>
        </p:txBody>
      </p:sp>
      <p:sp>
        <p:nvSpPr>
          <p:cNvPr id="3" name="Rectangle 2"/>
          <p:cNvSpPr/>
          <p:nvPr/>
        </p:nvSpPr>
        <p:spPr>
          <a:xfrm>
            <a:off x="609600" y="304800"/>
            <a:ext cx="75438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Choosing z =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 =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,where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are arbitrary constants, we have x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t>k</a:t>
            </a:r>
            <a:r>
              <a:rPr lang="en-US" baseline="-25000" dirty="0"/>
              <a:t>1</a:t>
            </a:r>
            <a:r>
              <a:rPr lang="en-US" dirty="0"/>
              <a:t> -</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041272521"/>
              </p:ext>
            </p:extLst>
          </p:nvPr>
        </p:nvGraphicFramePr>
        <p:xfrm>
          <a:off x="7913881" y="219075"/>
          <a:ext cx="468119" cy="619125"/>
        </p:xfrm>
        <a:graphic>
          <a:graphicData uri="http://schemas.openxmlformats.org/presentationml/2006/ole">
            <mc:AlternateContent xmlns:mc="http://schemas.openxmlformats.org/markup-compatibility/2006">
              <mc:Choice xmlns:v="urn:schemas-microsoft-com:vml" Requires="v">
                <p:oleObj spid="_x0000_s69687" name="Equation" r:id="rId3" imgW="291973" imgH="393529" progId="Equation.DSMT4">
                  <p:embed/>
                </p:oleObj>
              </mc:Choice>
              <mc:Fallback>
                <p:oleObj name="Equation" r:id="rId3" imgW="291973" imgH="393529"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3881" y="219075"/>
                        <a:ext cx="468119" cy="619125"/>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705350421"/>
              </p:ext>
            </p:extLst>
          </p:nvPr>
        </p:nvGraphicFramePr>
        <p:xfrm>
          <a:off x="914400" y="838200"/>
          <a:ext cx="1219200" cy="602255"/>
        </p:xfrm>
        <a:graphic>
          <a:graphicData uri="http://schemas.openxmlformats.org/presentationml/2006/ole">
            <mc:AlternateContent xmlns:mc="http://schemas.openxmlformats.org/markup-compatibility/2006">
              <mc:Choice xmlns:v="urn:schemas-microsoft-com:vml" Requires="v">
                <p:oleObj spid="_x0000_s69688" name="Equation" r:id="rId5" imgW="787058" imgH="393529" progId="Equation.DSMT4">
                  <p:embed/>
                </p:oleObj>
              </mc:Choice>
              <mc:Fallback>
                <p:oleObj name="Equation" r:id="rId5" imgW="787058" imgH="393529"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838200"/>
                        <a:ext cx="1219200" cy="602255"/>
                      </a:xfrm>
                      <a:prstGeom prst="rect">
                        <a:avLst/>
                      </a:prstGeom>
                      <a:noFill/>
                    </p:spPr>
                  </p:pic>
                </p:oleObj>
              </mc:Fallback>
            </mc:AlternateContent>
          </a:graphicData>
        </a:graphic>
      </p:graphicFrame>
      <p:sp>
        <p:nvSpPr>
          <p:cNvPr id="8" name="Rectangle 7"/>
          <p:cNvSpPr/>
          <p:nvPr/>
        </p:nvSpPr>
        <p:spPr>
          <a:xfrm>
            <a:off x="849045" y="1676400"/>
            <a:ext cx="97975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x =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Symbol" panose="05050102010706020507" pitchFamily="18" charset="2"/>
                <a:ea typeface="Times New Roman" panose="02020603050405020304" pitchFamily="18" charset="0"/>
                <a:cs typeface="Gautami" panose="020B0502040204020203" pitchFamily="34" charset="0"/>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p:cNvGraphicFramePr>
            <a:graphicFrameLocks noChangeAspect="1"/>
          </p:cNvGraphicFramePr>
          <p:nvPr>
            <p:extLst>
              <p:ext uri="{D42A27DB-BD31-4B8C-83A1-F6EECF244321}">
                <p14:modId xmlns:p14="http://schemas.microsoft.com/office/powerpoint/2010/main" val="2416650948"/>
              </p:ext>
            </p:extLst>
          </p:nvPr>
        </p:nvGraphicFramePr>
        <p:xfrm>
          <a:off x="1752600" y="1604523"/>
          <a:ext cx="400034" cy="529077"/>
        </p:xfrm>
        <a:graphic>
          <a:graphicData uri="http://schemas.openxmlformats.org/presentationml/2006/ole">
            <mc:AlternateContent xmlns:mc="http://schemas.openxmlformats.org/markup-compatibility/2006">
              <mc:Choice xmlns:v="urn:schemas-microsoft-com:vml" Requires="v">
                <p:oleObj spid="_x0000_s69689" name="Equation" r:id="rId7" imgW="291973" imgH="393529" progId="Equation.DSMT4">
                  <p:embed/>
                </p:oleObj>
              </mc:Choice>
              <mc:Fallback>
                <p:oleObj name="Equation" r:id="rId7" imgW="291973" imgH="393529"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604523"/>
                        <a:ext cx="400034" cy="529077"/>
                      </a:xfrm>
                      <a:prstGeom prst="rect">
                        <a:avLst/>
                      </a:prstGeom>
                      <a:noFill/>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924657942"/>
              </p:ext>
            </p:extLst>
          </p:nvPr>
        </p:nvGraphicFramePr>
        <p:xfrm>
          <a:off x="2438400" y="1604523"/>
          <a:ext cx="1071058" cy="529077"/>
        </p:xfrm>
        <a:graphic>
          <a:graphicData uri="http://schemas.openxmlformats.org/presentationml/2006/ole">
            <mc:AlternateContent xmlns:mc="http://schemas.openxmlformats.org/markup-compatibility/2006">
              <mc:Choice xmlns:v="urn:schemas-microsoft-com:vml" Requires="v">
                <p:oleObj spid="_x0000_s69690" name="Equation" r:id="rId8" imgW="787058" imgH="393529" progId="Equation.DSMT4">
                  <p:embed/>
                </p:oleObj>
              </mc:Choice>
              <mc:Fallback>
                <p:oleObj name="Equation" r:id="rId8" imgW="787058" imgH="393529" progId="Equation.DSMT4">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38400" y="1604523"/>
                        <a:ext cx="1071058" cy="529077"/>
                      </a:xfrm>
                      <a:prstGeom prst="rect">
                        <a:avLst/>
                      </a:prstGeom>
                      <a:noFill/>
                    </p:spPr>
                  </p:pic>
                </p:oleObj>
              </mc:Fallback>
            </mc:AlternateContent>
          </a:graphicData>
        </a:graphic>
      </p:graphicFrame>
      <p:sp>
        <p:nvSpPr>
          <p:cNvPr id="13" name="Rectangle 12"/>
          <p:cNvSpPr/>
          <p:nvPr/>
        </p:nvSpPr>
        <p:spPr>
          <a:xfrm>
            <a:off x="849045" y="2286000"/>
            <a:ext cx="7532955" cy="646331"/>
          </a:xfrm>
          <a:prstGeom prst="rect">
            <a:avLst/>
          </a:prstGeom>
        </p:spPr>
        <p:txBody>
          <a:bodyPr wrap="square">
            <a:spAutoFit/>
          </a:bodyPr>
          <a:lstStyle/>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z =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 =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w</a:t>
            </a:r>
            <a:r>
              <a:rPr lang="en-US" dirty="0">
                <a:latin typeface="Times New Roman" panose="02020603050405020304" pitchFamily="18" charset="0"/>
                <a:ea typeface="Times New Roman" panose="02020603050405020304" pitchFamily="18" charset="0"/>
                <a:cs typeface="Gautami" panose="020B0502040204020203" pitchFamily="34" charset="0"/>
              </a:rPr>
              <a:t>here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k</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are arbitrary constants, constitute the general solution of the given system of equations.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4" name="Rectangle 13"/>
          <p:cNvSpPr/>
          <p:nvPr/>
        </p:nvSpPr>
        <p:spPr>
          <a:xfrm>
            <a:off x="685800" y="3092440"/>
            <a:ext cx="6781800" cy="1431161"/>
          </a:xfrm>
          <a:prstGeom prst="rect">
            <a:avLst/>
          </a:prstGeom>
        </p:spPr>
        <p:txBody>
          <a:bodyPr wrap="square">
            <a:spAutoFit/>
          </a:bodyPr>
          <a:lstStyle/>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Ex.3.	Solve completely the system of equations</a:t>
            </a:r>
          </a:p>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4x + 2y + z + 3</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 0</a:t>
            </a:r>
          </a:p>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6x + 3y + 4z + 7</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 0</a:t>
            </a:r>
          </a:p>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2x + y +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 0</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5" name="Rectangle 14"/>
          <p:cNvSpPr/>
          <p:nvPr/>
        </p:nvSpPr>
        <p:spPr>
          <a:xfrm>
            <a:off x="762000" y="4535269"/>
            <a:ext cx="7010400" cy="369332"/>
          </a:xfrm>
          <a:prstGeom prst="rect">
            <a:avLst/>
          </a:prstGeom>
        </p:spPr>
        <p:txBody>
          <a:bodyPr wrap="square">
            <a:spAutoFit/>
          </a:bodyPr>
          <a:lstStyle/>
          <a:p>
            <a:pPr marL="360045" marR="0" indent="-360045" algn="just">
              <a:spcBef>
                <a:spcPts val="300"/>
              </a:spcBef>
              <a:spcAft>
                <a:spcPts val="300"/>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	</a:t>
            </a:r>
            <a:r>
              <a:rPr lang="en-US" dirty="0">
                <a:latin typeface="Times New Roman" panose="02020603050405020304" pitchFamily="18" charset="0"/>
                <a:ea typeface="Times New Roman" panose="02020603050405020304" pitchFamily="18" charset="0"/>
                <a:cs typeface="Gautami" panose="020B0502040204020203" pitchFamily="34" charset="0"/>
              </a:rPr>
              <a:t>The matrix equation of the given system of equations is AX = 0</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graphicFrame>
        <p:nvGraphicFramePr>
          <p:cNvPr id="16" name="Object 15"/>
          <p:cNvGraphicFramePr>
            <a:graphicFrameLocks noChangeAspect="1"/>
          </p:cNvGraphicFramePr>
          <p:nvPr>
            <p:extLst>
              <p:ext uri="{D42A27DB-BD31-4B8C-83A1-F6EECF244321}">
                <p14:modId xmlns:p14="http://schemas.microsoft.com/office/powerpoint/2010/main" val="765415234"/>
              </p:ext>
            </p:extLst>
          </p:nvPr>
        </p:nvGraphicFramePr>
        <p:xfrm>
          <a:off x="901700" y="5156200"/>
          <a:ext cx="7251700" cy="1007680"/>
        </p:xfrm>
        <a:graphic>
          <a:graphicData uri="http://schemas.openxmlformats.org/presentationml/2006/ole">
            <mc:AlternateContent xmlns:mc="http://schemas.openxmlformats.org/markup-compatibility/2006">
              <mc:Choice xmlns:v="urn:schemas-microsoft-com:vml" Requires="v">
                <p:oleObj spid="_x0000_s69691" name="Equation" r:id="rId10" imgW="5117760" imgH="711000" progId="Equation.DSMT4">
                  <p:embed/>
                </p:oleObj>
              </mc:Choice>
              <mc:Fallback>
                <p:oleObj name="Equation" r:id="rId10" imgW="5117760" imgH="711000" progId="Equation.DSMT4">
                  <p:embed/>
                  <p:pic>
                    <p:nvPicPr>
                      <p:cNvPr id="0" name=""/>
                      <p:cNvPicPr/>
                      <p:nvPr/>
                    </p:nvPicPr>
                    <p:blipFill>
                      <a:blip r:embed="rId11"/>
                      <a:stretch>
                        <a:fillRect/>
                      </a:stretch>
                    </p:blipFill>
                    <p:spPr>
                      <a:xfrm>
                        <a:off x="901700" y="5156200"/>
                        <a:ext cx="7251700" cy="1007680"/>
                      </a:xfrm>
                      <a:prstGeom prst="rect">
                        <a:avLst/>
                      </a:prstGeom>
                    </p:spPr>
                  </p:pic>
                </p:oleObj>
              </mc:Fallback>
            </mc:AlternateContent>
          </a:graphicData>
        </a:graphic>
      </p:graphicFrame>
    </p:spTree>
    <p:extLst>
      <p:ext uri="{BB962C8B-B14F-4D97-AF65-F5344CB8AC3E}">
        <p14:creationId xmlns:p14="http://schemas.microsoft.com/office/powerpoint/2010/main" val="9850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3" grpId="0"/>
      <p:bldP spid="14" grpId="0"/>
      <p:bldP spid="1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62</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528418889"/>
              </p:ext>
            </p:extLst>
          </p:nvPr>
        </p:nvGraphicFramePr>
        <p:xfrm>
          <a:off x="1600200" y="228600"/>
          <a:ext cx="914400" cy="1463040"/>
        </p:xfrm>
        <a:graphic>
          <a:graphicData uri="http://schemas.openxmlformats.org/presentationml/2006/ole">
            <mc:AlternateContent xmlns:mc="http://schemas.openxmlformats.org/markup-compatibility/2006">
              <mc:Choice xmlns:v="urn:schemas-microsoft-com:vml" Requires="v">
                <p:oleObj spid="_x0000_s43637" name="Equation" r:id="rId3" imgW="571320" imgH="914400" progId="Equation.DSMT4">
                  <p:embed/>
                </p:oleObj>
              </mc:Choice>
              <mc:Fallback>
                <p:oleObj name="Equation" r:id="rId3" imgW="571320" imgH="914400" progId="Equation.DSMT4">
                  <p:embed/>
                  <p:pic>
                    <p:nvPicPr>
                      <p:cNvPr id="0" name=""/>
                      <p:cNvPicPr/>
                      <p:nvPr/>
                    </p:nvPicPr>
                    <p:blipFill>
                      <a:blip r:embed="rId4"/>
                      <a:stretch>
                        <a:fillRect/>
                      </a:stretch>
                    </p:blipFill>
                    <p:spPr>
                      <a:xfrm>
                        <a:off x="1600200" y="228600"/>
                        <a:ext cx="914400" cy="1463040"/>
                      </a:xfrm>
                      <a:prstGeom prst="rect">
                        <a:avLst/>
                      </a:prstGeom>
                    </p:spPr>
                  </p:pic>
                </p:oleObj>
              </mc:Fallback>
            </mc:AlternateContent>
          </a:graphicData>
        </a:graphic>
      </p:graphicFrame>
      <p:sp>
        <p:nvSpPr>
          <p:cNvPr id="4" name="Rectangle 3"/>
          <p:cNvSpPr/>
          <p:nvPr/>
        </p:nvSpPr>
        <p:spPr>
          <a:xfrm>
            <a:off x="533400" y="1905000"/>
            <a:ext cx="7772400" cy="1000274"/>
          </a:xfrm>
          <a:prstGeom prst="rect">
            <a:avLst/>
          </a:prstGeom>
        </p:spPr>
        <p:txBody>
          <a:bodyPr wrap="square">
            <a:spAutoFit/>
          </a:bodyPr>
          <a:lstStyle/>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Now we have to reduce the coefficient matrix A to Echelon form by using E – row transformation only.</a:t>
            </a:r>
          </a:p>
          <a:p>
            <a:pPr marL="360045" marR="0" indent="-360045" algn="just">
              <a:spcBef>
                <a:spcPts val="300"/>
              </a:spcBef>
              <a:spcAft>
                <a:spcPts val="300"/>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3R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1143000" y="3244334"/>
            <a:ext cx="52931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a:t>
            </a:r>
            <a:r>
              <a:rPr lang="en-US" b="1"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6" name="Rectangle 5"/>
          <p:cNvSpPr/>
          <p:nvPr/>
        </p:nvSpPr>
        <p:spPr>
          <a:xfrm>
            <a:off x="1143000" y="4648200"/>
            <a:ext cx="52931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a:t>
            </a:r>
            <a:r>
              <a:rPr lang="en-US" b="1"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547908890"/>
              </p:ext>
            </p:extLst>
          </p:nvPr>
        </p:nvGraphicFramePr>
        <p:xfrm>
          <a:off x="1828799" y="3071812"/>
          <a:ext cx="1557529" cy="1042988"/>
        </p:xfrm>
        <a:graphic>
          <a:graphicData uri="http://schemas.openxmlformats.org/presentationml/2006/ole">
            <mc:AlternateContent xmlns:mc="http://schemas.openxmlformats.org/markup-compatibility/2006">
              <mc:Choice xmlns:v="urn:schemas-microsoft-com:vml" Requires="v">
                <p:oleObj spid="_x0000_s43638" name="Equation" r:id="rId5" imgW="1066800" imgH="711200" progId="Equation.DSMT4">
                  <p:embed/>
                </p:oleObj>
              </mc:Choice>
              <mc:Fallback>
                <p:oleObj name="Equation" r:id="rId5" imgW="1066800" imgH="711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8799" y="3071812"/>
                        <a:ext cx="1557529" cy="1042988"/>
                      </a:xfrm>
                      <a:prstGeom prst="rect">
                        <a:avLst/>
                      </a:prstGeom>
                      <a:noFill/>
                    </p:spPr>
                  </p:pic>
                </p:oleObj>
              </mc:Fallback>
            </mc:AlternateContent>
          </a:graphicData>
        </a:graphic>
      </p:graphicFrame>
      <p:sp>
        <p:nvSpPr>
          <p:cNvPr id="9" name="Rectangle 8"/>
          <p:cNvSpPr/>
          <p:nvPr/>
        </p:nvSpPr>
        <p:spPr>
          <a:xfrm>
            <a:off x="3697531" y="3244334"/>
            <a:ext cx="338906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5R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0"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514620027"/>
              </p:ext>
            </p:extLst>
          </p:nvPr>
        </p:nvGraphicFramePr>
        <p:xfrm>
          <a:off x="1828800" y="4303157"/>
          <a:ext cx="1447800" cy="1131094"/>
        </p:xfrm>
        <a:graphic>
          <a:graphicData uri="http://schemas.openxmlformats.org/presentationml/2006/ole">
            <mc:AlternateContent xmlns:mc="http://schemas.openxmlformats.org/markup-compatibility/2006">
              <mc:Choice xmlns:v="urn:schemas-microsoft-com:vml" Requires="v">
                <p:oleObj spid="_x0000_s43639" name="Equation" r:id="rId7" imgW="914400" imgH="711200" progId="Equation.DSMT4">
                  <p:embed/>
                </p:oleObj>
              </mc:Choice>
              <mc:Fallback>
                <p:oleObj name="Equation" r:id="rId7" imgW="914400" imgH="7112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8800" y="4303157"/>
                        <a:ext cx="1447800" cy="1131094"/>
                      </a:xfrm>
                      <a:prstGeom prst="rect">
                        <a:avLst/>
                      </a:prstGeom>
                      <a:noFill/>
                    </p:spPr>
                  </p:pic>
                </p:oleObj>
              </mc:Fallback>
            </mc:AlternateContent>
          </a:graphicData>
        </a:graphic>
      </p:graphicFrame>
      <p:sp>
        <p:nvSpPr>
          <p:cNvPr id="12" name="Rectangle 11"/>
          <p:cNvSpPr/>
          <p:nvPr/>
        </p:nvSpPr>
        <p:spPr>
          <a:xfrm>
            <a:off x="1198158" y="5726668"/>
            <a:ext cx="230704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in Echelon form</a:t>
            </a:r>
            <a:endParaRPr lang="en-US" dirty="0"/>
          </a:p>
        </p:txBody>
      </p:sp>
      <p:sp>
        <p:nvSpPr>
          <p:cNvPr id="13" name="Rectangle 12"/>
          <p:cNvSpPr/>
          <p:nvPr/>
        </p:nvSpPr>
        <p:spPr>
          <a:xfrm>
            <a:off x="838200" y="6172200"/>
            <a:ext cx="7467600" cy="646331"/>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Here the rank of A = r = the number of non – zero rows of the equivalent matrix A = 2</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54225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2"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63</a:t>
            </a:fld>
            <a:endParaRPr lang="en-US"/>
          </a:p>
        </p:txBody>
      </p:sp>
      <p:sp>
        <p:nvSpPr>
          <p:cNvPr id="3" name="Rectangle 2"/>
          <p:cNvSpPr/>
          <p:nvPr/>
        </p:nvSpPr>
        <p:spPr>
          <a:xfrm>
            <a:off x="304800" y="337999"/>
            <a:ext cx="8001000" cy="2010807"/>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r = 2 &lt; 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number of unknowns.</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So that the given system of equations has an infinite number of solutions.  Of these solutions, n – r = 4 – 2 = 2 are linearly independent and the remaining are depending upon them. So we have to assign arbitrary values for 2 variables and the remaining 2 variables are depending up on them.</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Now the equivalent matrix equation of AX = 0 is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1333190261"/>
              </p:ext>
            </p:extLst>
          </p:nvPr>
        </p:nvGraphicFramePr>
        <p:xfrm>
          <a:off x="1905000" y="2514600"/>
          <a:ext cx="1371600" cy="1071563"/>
        </p:xfrm>
        <a:graphic>
          <a:graphicData uri="http://schemas.openxmlformats.org/presentationml/2006/ole">
            <mc:AlternateContent xmlns:mc="http://schemas.openxmlformats.org/markup-compatibility/2006">
              <mc:Choice xmlns:v="urn:schemas-microsoft-com:vml" Requires="v">
                <p:oleObj spid="_x0000_s44655" name="Equation" r:id="rId3" imgW="914400" imgH="711200" progId="Equation.DSMT4">
                  <p:embed/>
                </p:oleObj>
              </mc:Choice>
              <mc:Fallback>
                <p:oleObj name="Equation" r:id="rId3" imgW="914400" imgH="7112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514600"/>
                        <a:ext cx="1371600" cy="1071563"/>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922305751"/>
              </p:ext>
            </p:extLst>
          </p:nvPr>
        </p:nvGraphicFramePr>
        <p:xfrm>
          <a:off x="3429000" y="2438400"/>
          <a:ext cx="384105" cy="1189486"/>
        </p:xfrm>
        <a:graphic>
          <a:graphicData uri="http://schemas.openxmlformats.org/presentationml/2006/ole">
            <mc:AlternateContent xmlns:mc="http://schemas.openxmlformats.org/markup-compatibility/2006">
              <mc:Choice xmlns:v="urn:schemas-microsoft-com:vml" Requires="v">
                <p:oleObj spid="_x0000_s44656" name="Equation" r:id="rId5" imgW="292100" imgH="914400" progId="Equation.DSMT4">
                  <p:embed/>
                </p:oleObj>
              </mc:Choice>
              <mc:Fallback>
                <p:oleObj name="Equation" r:id="rId5" imgW="292100" imgH="914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2438400"/>
                        <a:ext cx="384105" cy="1189486"/>
                      </a:xfrm>
                      <a:prstGeom prst="rect">
                        <a:avLst/>
                      </a:prstGeom>
                      <a:noFill/>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521751466"/>
              </p:ext>
            </p:extLst>
          </p:nvPr>
        </p:nvGraphicFramePr>
        <p:xfrm>
          <a:off x="3955731" y="2468114"/>
          <a:ext cx="463869" cy="1113286"/>
        </p:xfrm>
        <a:graphic>
          <a:graphicData uri="http://schemas.openxmlformats.org/presentationml/2006/ole">
            <mc:AlternateContent xmlns:mc="http://schemas.openxmlformats.org/markup-compatibility/2006">
              <mc:Choice xmlns:v="urn:schemas-microsoft-com:vml" Requires="v">
                <p:oleObj spid="_x0000_s44657" name="Equation" r:id="rId7" imgW="380880" imgH="914400" progId="Equation.DSMT4">
                  <p:embed/>
                </p:oleObj>
              </mc:Choice>
              <mc:Fallback>
                <p:oleObj name="Equation" r:id="rId7" imgW="380880" imgH="914400" progId="Equation.DSMT4">
                  <p:embed/>
                  <p:pic>
                    <p:nvPicPr>
                      <p:cNvPr id="0" name=""/>
                      <p:cNvPicPr/>
                      <p:nvPr/>
                    </p:nvPicPr>
                    <p:blipFill>
                      <a:blip r:embed="rId8"/>
                      <a:stretch>
                        <a:fillRect/>
                      </a:stretch>
                    </p:blipFill>
                    <p:spPr>
                      <a:xfrm>
                        <a:off x="3955731" y="2468114"/>
                        <a:ext cx="463869" cy="1113286"/>
                      </a:xfrm>
                      <a:prstGeom prst="rect">
                        <a:avLst/>
                      </a:prstGeom>
                    </p:spPr>
                  </p:pic>
                </p:oleObj>
              </mc:Fallback>
            </mc:AlternateContent>
          </a:graphicData>
        </a:graphic>
      </p:graphicFrame>
      <p:sp>
        <p:nvSpPr>
          <p:cNvPr id="10" name="Rectangle 9"/>
          <p:cNvSpPr/>
          <p:nvPr/>
        </p:nvSpPr>
        <p:spPr>
          <a:xfrm>
            <a:off x="1981200" y="3733800"/>
            <a:ext cx="4572000" cy="3077766"/>
          </a:xfrm>
          <a:prstGeom prst="rect">
            <a:avLst/>
          </a:prstGeom>
        </p:spPr>
        <p:txBody>
          <a:bodyPr>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The equations can be written as </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4x + 2y + z + 3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 0 ….. (1)</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5z + 5</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 0 …. (2)</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(2); 5z = – 5</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z = –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(1); 4x = – 2y – z – 3</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 – 2y +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 3</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4x = – 2y – 2</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x = – y/2 –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/2 = – 1/2 (y +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293891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64</a:t>
            </a:fld>
            <a:endParaRPr lang="en-US"/>
          </a:p>
        </p:txBody>
      </p:sp>
      <p:sp>
        <p:nvSpPr>
          <p:cNvPr id="3" name="Rectangle 2"/>
          <p:cNvSpPr/>
          <p:nvPr/>
        </p:nvSpPr>
        <p:spPr>
          <a:xfrm>
            <a:off x="685800" y="228600"/>
            <a:ext cx="7543800" cy="774571"/>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Choosing y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and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where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and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are arbitrary constants, we have</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x = –1/2[c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 </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z = –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53777592"/>
              </p:ext>
            </p:extLst>
          </p:nvPr>
        </p:nvGraphicFramePr>
        <p:xfrm>
          <a:off x="990599" y="1143000"/>
          <a:ext cx="3775587" cy="609600"/>
        </p:xfrm>
        <a:graphic>
          <a:graphicData uri="http://schemas.openxmlformats.org/presentationml/2006/ole">
            <mc:AlternateContent xmlns:mc="http://schemas.openxmlformats.org/markup-compatibility/2006">
              <mc:Choice xmlns:v="urn:schemas-microsoft-com:vml" Requires="v">
                <p:oleObj spid="_x0000_s45468" name="Equation" r:id="rId3" imgW="2438280" imgH="393480" progId="Equation.DSMT4">
                  <p:embed/>
                </p:oleObj>
              </mc:Choice>
              <mc:Fallback>
                <p:oleObj name="Equation" r:id="rId3" imgW="2438280" imgH="393480" progId="Equation.DSMT4">
                  <p:embed/>
                  <p:pic>
                    <p:nvPicPr>
                      <p:cNvPr id="0" name=""/>
                      <p:cNvPicPr/>
                      <p:nvPr/>
                    </p:nvPicPr>
                    <p:blipFill>
                      <a:blip r:embed="rId4"/>
                      <a:stretch>
                        <a:fillRect/>
                      </a:stretch>
                    </p:blipFill>
                    <p:spPr>
                      <a:xfrm>
                        <a:off x="990599" y="1143000"/>
                        <a:ext cx="3775587" cy="609600"/>
                      </a:xfrm>
                      <a:prstGeom prst="rect">
                        <a:avLst/>
                      </a:prstGeom>
                    </p:spPr>
                  </p:pic>
                </p:oleObj>
              </mc:Fallback>
            </mc:AlternateContent>
          </a:graphicData>
        </a:graphic>
      </p:graphicFrame>
      <p:sp>
        <p:nvSpPr>
          <p:cNvPr id="5" name="Rectangle 4"/>
          <p:cNvSpPr/>
          <p:nvPr/>
        </p:nvSpPr>
        <p:spPr>
          <a:xfrm>
            <a:off x="914399" y="1905000"/>
            <a:ext cx="7162801" cy="646331"/>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w</a:t>
            </a:r>
            <a:r>
              <a:rPr lang="en-US" dirty="0" smtClean="0">
                <a:latin typeface="Times New Roman" panose="02020603050405020304" pitchFamily="18" charset="0"/>
                <a:ea typeface="Times New Roman" panose="02020603050405020304" pitchFamily="18" charset="0"/>
                <a:cs typeface="Gautami" panose="020B0502040204020203" pitchFamily="34" charset="0"/>
              </a:rPr>
              <a:t>here </a:t>
            </a:r>
            <a:r>
              <a:rPr lang="en-US" dirty="0">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c</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are arbitrary constants, constitute the general solution of </a:t>
            </a:r>
            <a:r>
              <a:rPr lang="en-US" dirty="0" smtClean="0">
                <a:latin typeface="Times New Roman" panose="02020603050405020304" pitchFamily="18" charset="0"/>
                <a:ea typeface="Times New Roman" panose="02020603050405020304" pitchFamily="18" charset="0"/>
                <a:cs typeface="Gautami" panose="020B0502040204020203" pitchFamily="34" charset="0"/>
              </a:rPr>
              <a:t>the given </a:t>
            </a:r>
            <a:r>
              <a:rPr lang="en-US" dirty="0">
                <a:latin typeface="Times New Roman" panose="02020603050405020304" pitchFamily="18" charset="0"/>
                <a:ea typeface="Times New Roman" panose="02020603050405020304" pitchFamily="18" charset="0"/>
                <a:cs typeface="Gautami" panose="020B0502040204020203" pitchFamily="34" charset="0"/>
              </a:rPr>
              <a:t>system of equations.</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6" name="Rectangle 5"/>
          <p:cNvSpPr/>
          <p:nvPr/>
        </p:nvSpPr>
        <p:spPr>
          <a:xfrm>
            <a:off x="762000" y="2786152"/>
            <a:ext cx="7086600" cy="1585049"/>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Ex.4.	Solve the following system of equations for all values of k.</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2x + 3ky + (3 k + 4) = 0</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x + (k + 4) y + (4 k + 2) z = 0</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			x + 2 (k + 1) y + (3k + 4) z = 0</a:t>
            </a:r>
            <a:endParaRPr lang="en-US" dirty="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7" name="Rectangle 6"/>
          <p:cNvSpPr/>
          <p:nvPr/>
        </p:nvSpPr>
        <p:spPr>
          <a:xfrm>
            <a:off x="990600" y="4611469"/>
            <a:ext cx="7239000" cy="369332"/>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Sol.:</a:t>
            </a:r>
            <a:r>
              <a:rPr lang="en-US" dirty="0">
                <a:latin typeface="Times New Roman" panose="02020603050405020304" pitchFamily="18" charset="0"/>
                <a:ea typeface="Times New Roman" panose="02020603050405020304" pitchFamily="18" charset="0"/>
                <a:cs typeface="Gautami" panose="020B0502040204020203" pitchFamily="34" charset="0"/>
              </a:rPr>
              <a:t>	The matrix equation of the given system of equations is AX = B</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8"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162266918"/>
              </p:ext>
            </p:extLst>
          </p:nvPr>
        </p:nvGraphicFramePr>
        <p:xfrm>
          <a:off x="617537" y="5257800"/>
          <a:ext cx="7612063" cy="990600"/>
        </p:xfrm>
        <a:graphic>
          <a:graphicData uri="http://schemas.openxmlformats.org/presentationml/2006/ole">
            <mc:AlternateContent xmlns:mc="http://schemas.openxmlformats.org/markup-compatibility/2006">
              <mc:Choice xmlns:v="urn:schemas-microsoft-com:vml" Requires="v">
                <p:oleObj spid="_x0000_s45469" name="Equation" r:id="rId5" imgW="5486400" imgH="711000" progId="Equation.DSMT4">
                  <p:embed/>
                </p:oleObj>
              </mc:Choice>
              <mc:Fallback>
                <p:oleObj name="Equation" r:id="rId5" imgW="5486400" imgH="711000" progId="Equation.DSMT4">
                  <p:embed/>
                  <p:pic>
                    <p:nvPicPr>
                      <p:cNvPr id="0" name="Object 4"/>
                      <p:cNvPicPr>
                        <a:picLocks noChangeAspect="1" noChangeArrowheads="1"/>
                      </p:cNvPicPr>
                      <p:nvPr/>
                    </p:nvPicPr>
                    <p:blipFill>
                      <a:blip r:embed="rId6"/>
                      <a:srcRect/>
                      <a:stretch>
                        <a:fillRect/>
                      </a:stretch>
                    </p:blipFill>
                    <p:spPr bwMode="auto">
                      <a:xfrm>
                        <a:off x="617537" y="5257800"/>
                        <a:ext cx="7612063" cy="990600"/>
                      </a:xfrm>
                      <a:prstGeom prst="rect">
                        <a:avLst/>
                      </a:prstGeom>
                      <a:noFill/>
                    </p:spPr>
                  </p:pic>
                </p:oleObj>
              </mc:Fallback>
            </mc:AlternateContent>
          </a:graphicData>
        </a:graphic>
      </p:graphicFrame>
    </p:spTree>
    <p:extLst>
      <p:ext uri="{BB962C8B-B14F-4D97-AF65-F5344CB8AC3E}">
        <p14:creationId xmlns:p14="http://schemas.microsoft.com/office/powerpoint/2010/main" val="91435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65</a:t>
            </a:fld>
            <a:endParaRPr 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882906725"/>
              </p:ext>
            </p:extLst>
          </p:nvPr>
        </p:nvGraphicFramePr>
        <p:xfrm>
          <a:off x="2673350" y="228600"/>
          <a:ext cx="755650" cy="966030"/>
        </p:xfrm>
        <a:graphic>
          <a:graphicData uri="http://schemas.openxmlformats.org/presentationml/2006/ole">
            <mc:AlternateContent xmlns:mc="http://schemas.openxmlformats.org/markup-compatibility/2006">
              <mc:Choice xmlns:v="urn:schemas-microsoft-com:vml" Requires="v">
                <p:oleObj spid="_x0000_s46901" name="Equation" r:id="rId3" imgW="558720" imgH="711000" progId="Equation.DSMT4">
                  <p:embed/>
                </p:oleObj>
              </mc:Choice>
              <mc:Fallback>
                <p:oleObj name="Equation" r:id="rId3" imgW="558720" imgH="711000" progId="Equation.DSMT4">
                  <p:embed/>
                  <p:pic>
                    <p:nvPicPr>
                      <p:cNvPr id="0" name="Object 1"/>
                      <p:cNvPicPr>
                        <a:picLocks noChangeAspect="1" noChangeArrowheads="1"/>
                      </p:cNvPicPr>
                      <p:nvPr/>
                    </p:nvPicPr>
                    <p:blipFill>
                      <a:blip r:embed="rId4"/>
                      <a:srcRect/>
                      <a:stretch>
                        <a:fillRect/>
                      </a:stretch>
                    </p:blipFill>
                    <p:spPr bwMode="auto">
                      <a:xfrm>
                        <a:off x="2673350" y="228600"/>
                        <a:ext cx="755650" cy="966030"/>
                      </a:xfrm>
                      <a:prstGeom prst="rect">
                        <a:avLst/>
                      </a:prstGeom>
                      <a:noFill/>
                    </p:spPr>
                  </p:pic>
                </p:oleObj>
              </mc:Fallback>
            </mc:AlternateContent>
          </a:graphicData>
        </a:graphic>
      </p:graphicFrame>
      <p:sp>
        <p:nvSpPr>
          <p:cNvPr id="5" name="Rectangle 4"/>
          <p:cNvSpPr/>
          <p:nvPr/>
        </p:nvSpPr>
        <p:spPr>
          <a:xfrm>
            <a:off x="1371600" y="1371600"/>
            <a:ext cx="281038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6" name="Rectangle 5"/>
          <p:cNvSpPr/>
          <p:nvPr/>
        </p:nvSpPr>
        <p:spPr>
          <a:xfrm>
            <a:off x="1066800" y="2057400"/>
            <a:ext cx="52931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a:t>
            </a:r>
            <a:r>
              <a:rPr lang="en-US" b="1"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7" name="Rectangle 6"/>
          <p:cNvSpPr/>
          <p:nvPr/>
        </p:nvSpPr>
        <p:spPr>
          <a:xfrm>
            <a:off x="1147088" y="3669268"/>
            <a:ext cx="52931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a:t>
            </a:r>
            <a:r>
              <a:rPr lang="en-US" b="1" dirty="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p:sp>
        <p:nvSpPr>
          <p:cNvPr id="8"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202907953"/>
              </p:ext>
            </p:extLst>
          </p:nvPr>
        </p:nvGraphicFramePr>
        <p:xfrm>
          <a:off x="1774825" y="1917902"/>
          <a:ext cx="1911068" cy="1053898"/>
        </p:xfrm>
        <a:graphic>
          <a:graphicData uri="http://schemas.openxmlformats.org/presentationml/2006/ole">
            <mc:AlternateContent xmlns:mc="http://schemas.openxmlformats.org/markup-compatibility/2006">
              <mc:Choice xmlns:v="urn:schemas-microsoft-com:vml" Requires="v">
                <p:oleObj spid="_x0000_s46902" name="Equation" r:id="rId5" imgW="1295400" imgH="711200" progId="Equation.DSMT4">
                  <p:embed/>
                </p:oleObj>
              </mc:Choice>
              <mc:Fallback>
                <p:oleObj name="Equation" r:id="rId5" imgW="1295400" imgH="7112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4825" y="1917902"/>
                        <a:ext cx="1911068" cy="1053898"/>
                      </a:xfrm>
                      <a:prstGeom prst="rect">
                        <a:avLst/>
                      </a:prstGeom>
                      <a:noFill/>
                    </p:spPr>
                  </p:pic>
                </p:oleObj>
              </mc:Fallback>
            </mc:AlternateContent>
          </a:graphicData>
        </a:graphic>
      </p:graphicFrame>
      <p:sp>
        <p:nvSpPr>
          <p:cNvPr id="10" name="Rectangle 9"/>
          <p:cNvSpPr/>
          <p:nvPr/>
        </p:nvSpPr>
        <p:spPr>
          <a:xfrm>
            <a:off x="4181984" y="2057400"/>
            <a:ext cx="3742816"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Applying </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2</a:t>
            </a:r>
            <a:r>
              <a:rPr lang="en-US" dirty="0">
                <a:latin typeface="Times New Roman" panose="02020603050405020304" pitchFamily="18" charset="0"/>
                <a:ea typeface="Times New Roman" panose="02020603050405020304" pitchFamily="18" charset="0"/>
                <a:cs typeface="Gautami" panose="020B0502040204020203" pitchFamily="34" charset="0"/>
              </a:rPr>
              <a:t> – 2R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a:t>
            </a:r>
            <a:endParaRPr lang="en-US" dirty="0" smtClean="0">
              <a:latin typeface="Times New Roman" panose="02020603050405020304" pitchFamily="18" charset="0"/>
              <a:ea typeface="Times New Roman" panose="02020603050405020304" pitchFamily="18" charset="0"/>
              <a:cs typeface="Gautami" panose="020B0502040204020203" pitchFamily="34" charset="0"/>
            </a:endParaRPr>
          </a:p>
          <a:p>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latin typeface="Times New Roman" panose="02020603050405020304" pitchFamily="18" charset="0"/>
                <a:ea typeface="Times New Roman" panose="02020603050405020304" pitchFamily="18" charset="0"/>
                <a:cs typeface="Gautami" panose="020B0502040204020203" pitchFamily="34" charset="0"/>
              </a:rPr>
              <a:t>3</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3</a:t>
            </a:r>
            <a:r>
              <a:rPr lang="en-US" dirty="0">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1</a:t>
            </a:r>
            <a:r>
              <a:rPr lang="en-US" dirty="0">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1"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81140487"/>
              </p:ext>
            </p:extLst>
          </p:nvPr>
        </p:nvGraphicFramePr>
        <p:xfrm>
          <a:off x="1831974" y="3252787"/>
          <a:ext cx="1861313" cy="1090613"/>
        </p:xfrm>
        <a:graphic>
          <a:graphicData uri="http://schemas.openxmlformats.org/presentationml/2006/ole">
            <mc:AlternateContent xmlns:mc="http://schemas.openxmlformats.org/markup-compatibility/2006">
              <mc:Choice xmlns:v="urn:schemas-microsoft-com:vml" Requires="v">
                <p:oleObj spid="_x0000_s46903" name="Equation" r:id="rId7" imgW="1218671" imgH="710891" progId="Equation.DSMT4">
                  <p:embed/>
                </p:oleObj>
              </mc:Choice>
              <mc:Fallback>
                <p:oleObj name="Equation" r:id="rId7" imgW="1218671" imgH="710891"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1974" y="3252787"/>
                        <a:ext cx="1861313" cy="1090613"/>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3" name="Rectangle 12"/>
              <p:cNvSpPr/>
              <p:nvPr/>
            </p:nvSpPr>
            <p:spPr>
              <a:xfrm>
                <a:off x="1143000" y="4572000"/>
                <a:ext cx="7162800" cy="646331"/>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If </a:t>
                </a:r>
                <a:r>
                  <a:rPr lang="en-US" dirty="0">
                    <a:latin typeface="Times New Roman" panose="02020603050405020304" pitchFamily="18" charset="0"/>
                    <a:ea typeface="Times New Roman" panose="02020603050405020304" pitchFamily="18" charset="0"/>
                    <a:cs typeface="Gautami" panose="020B0502040204020203" pitchFamily="34" charset="0"/>
                  </a:rPr>
                  <a:t>the given system of equations possesses a non-zero solution, then the coefficient matrix A is singular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a:t>
                </a:r>
                <a14:m>
                  <m:oMath xmlns:m="http://schemas.openxmlformats.org/officeDocument/2006/math">
                    <m:d>
                      <m:dPr>
                        <m:begChr m:val="|"/>
                        <m:endChr m:val="|"/>
                        <m:ctrlPr>
                          <a:rPr lang="en-US" i="1" smtClean="0">
                            <a:latin typeface="Cambria Math" panose="02040503050406030204" pitchFamily="18" charset="0"/>
                            <a:cs typeface="Gautami" panose="020B0502040204020203" pitchFamily="34" charset="0"/>
                          </a:rPr>
                        </m:ctrlPr>
                      </m:dPr>
                      <m:e>
                        <m:r>
                          <a:rPr lang="en-US" b="0" i="1" smtClean="0">
                            <a:latin typeface="Cambria Math" panose="02040503050406030204" pitchFamily="18" charset="0"/>
                            <a:cs typeface="Gautami" panose="020B0502040204020203" pitchFamily="34" charset="0"/>
                          </a:rPr>
                          <m:t>𝐴</m:t>
                        </m:r>
                      </m:e>
                    </m:d>
                    <m:r>
                      <a:rPr lang="en-US" b="0" i="1" smtClean="0">
                        <a:latin typeface="Cambria Math" panose="02040503050406030204" pitchFamily="18" charset="0"/>
                        <a:cs typeface="Gautami" panose="020B0502040204020203" pitchFamily="34" charset="0"/>
                      </a:rPr>
                      <m:t>=0</m:t>
                    </m:r>
                  </m:oMath>
                </a14:m>
                <a:r>
                  <a:rPr lang="en-US" dirty="0" smtClean="0"/>
                  <a:t> </a:t>
                </a:r>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1143000" y="4572000"/>
                <a:ext cx="7162800" cy="646331"/>
              </a:xfrm>
              <a:prstGeom prst="rect">
                <a:avLst/>
              </a:prstGeom>
              <a:blipFill rotWithShape="0">
                <a:blip r:embed="rId9"/>
                <a:stretch>
                  <a:fillRect l="-766" t="-4717" b="-13208"/>
                </a:stretch>
              </a:blipFill>
            </p:spPr>
            <p:txBody>
              <a:bodyPr/>
              <a:lstStyle/>
              <a:p>
                <a:r>
                  <a:rPr lang="en-US">
                    <a:noFill/>
                  </a:rPr>
                  <a:t> </a:t>
                </a:r>
              </a:p>
            </p:txBody>
          </p:sp>
        </mc:Fallback>
      </mc:AlternateContent>
      <p:sp>
        <p:nvSpPr>
          <p:cNvPr id="14"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404943823"/>
              </p:ext>
            </p:extLst>
          </p:nvPr>
        </p:nvGraphicFramePr>
        <p:xfrm>
          <a:off x="2119313" y="5334000"/>
          <a:ext cx="2097087" cy="1098550"/>
        </p:xfrm>
        <a:graphic>
          <a:graphicData uri="http://schemas.openxmlformats.org/presentationml/2006/ole">
            <mc:AlternateContent xmlns:mc="http://schemas.openxmlformats.org/markup-compatibility/2006">
              <mc:Choice xmlns:v="urn:schemas-microsoft-com:vml" Requires="v">
                <p:oleObj spid="_x0000_s46904" name="Equation" r:id="rId10" imgW="1358640" imgH="711000" progId="Equation.DSMT4">
                  <p:embed/>
                </p:oleObj>
              </mc:Choice>
              <mc:Fallback>
                <p:oleObj name="Equation" r:id="rId10" imgW="1358640" imgH="711000" progId="Equation.DSMT4">
                  <p:embed/>
                  <p:pic>
                    <p:nvPicPr>
                      <p:cNvPr id="0" name="Object 7"/>
                      <p:cNvPicPr>
                        <a:picLocks noChangeAspect="1" noChangeArrowheads="1"/>
                      </p:cNvPicPr>
                      <p:nvPr/>
                    </p:nvPicPr>
                    <p:blipFill>
                      <a:blip r:embed="rId11"/>
                      <a:srcRect/>
                      <a:stretch>
                        <a:fillRect/>
                      </a:stretch>
                    </p:blipFill>
                    <p:spPr bwMode="auto">
                      <a:xfrm>
                        <a:off x="2119313" y="5334000"/>
                        <a:ext cx="2097087" cy="1098550"/>
                      </a:xfrm>
                      <a:prstGeom prst="rect">
                        <a:avLst/>
                      </a:prstGeom>
                      <a:noFill/>
                    </p:spPr>
                  </p:pic>
                </p:oleObj>
              </mc:Fallback>
            </mc:AlternateContent>
          </a:graphicData>
        </a:graphic>
      </p:graphicFrame>
    </p:spTree>
    <p:extLst>
      <p:ext uri="{BB962C8B-B14F-4D97-AF65-F5344CB8AC3E}">
        <p14:creationId xmlns:p14="http://schemas.microsoft.com/office/powerpoint/2010/main" val="257687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66</a:t>
            </a:fld>
            <a:endParaRPr lang="en-US"/>
          </a:p>
        </p:txBody>
      </p:sp>
      <p:sp>
        <p:nvSpPr>
          <p:cNvPr id="6" name="Rectangle 5"/>
          <p:cNvSpPr/>
          <p:nvPr/>
        </p:nvSpPr>
        <p:spPr>
          <a:xfrm>
            <a:off x="1828800" y="392668"/>
            <a:ext cx="4038600" cy="369332"/>
          </a:xfrm>
          <a:prstGeom prst="rect">
            <a:avLst/>
          </a:prstGeom>
        </p:spPr>
        <p:txBody>
          <a:bodyPr wrap="squar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Expanding </a:t>
            </a:r>
            <a:r>
              <a:rPr lang="en-US" dirty="0">
                <a:latin typeface="Times New Roman" panose="02020603050405020304" pitchFamily="18" charset="0"/>
                <a:ea typeface="Times New Roman" panose="02020603050405020304" pitchFamily="18" charset="0"/>
                <a:cs typeface="Gautami" panose="020B0502040204020203" pitchFamily="34" charset="0"/>
              </a:rPr>
              <a:t>with the first column, we have</a:t>
            </a:r>
            <a:endParaRPr lang="en-US" dirty="0"/>
          </a:p>
        </p:txBody>
      </p:sp>
      <mc:AlternateContent xmlns:mc="http://schemas.openxmlformats.org/markup-compatibility/2006" xmlns:a14="http://schemas.microsoft.com/office/drawing/2010/main">
        <mc:Choice Requires="a14">
          <p:sp>
            <p:nvSpPr>
              <p:cNvPr id="14" name="Rectangle 13"/>
              <p:cNvSpPr/>
              <p:nvPr/>
            </p:nvSpPr>
            <p:spPr>
              <a:xfrm>
                <a:off x="2028548" y="1078468"/>
                <a:ext cx="3171061" cy="774571"/>
              </a:xfrm>
              <a:prstGeom prst="rect">
                <a:avLst/>
              </a:prstGeom>
            </p:spPr>
            <p:txBody>
              <a:bodyPr wrap="non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(k – 8) (–k + 2) + 5k (k – 2) = </a:t>
                </a:r>
                <a:r>
                  <a:rPr lang="en-US" dirty="0" smtClean="0">
                    <a:latin typeface="Times New Roman" panose="02020603050405020304" pitchFamily="18" charset="0"/>
                    <a:ea typeface="Times New Roman" panose="02020603050405020304" pitchFamily="18" charset="0"/>
                    <a:cs typeface="Gautami" panose="020B0502040204020203" pitchFamily="34" charset="0"/>
                  </a:rPr>
                  <a:t>0 </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smtClean="0"/>
                  <a:t>4k</a:t>
                </a:r>
                <a:r>
                  <a:rPr lang="en-US" baseline="30000" dirty="0" smtClean="0"/>
                  <a:t>2 </a:t>
                </a:r>
                <a:r>
                  <a:rPr lang="en-US" dirty="0"/>
                  <a:t>– 16 = 0 </a:t>
                </a:r>
                <a:r>
                  <a:rPr lang="en-US" dirty="0">
                    <a:sym typeface="Symbol" panose="05050102010706020507" pitchFamily="18" charset="2"/>
                  </a:rPr>
                  <a:t></a:t>
                </a:r>
                <a:r>
                  <a:rPr lang="en-US" dirty="0"/>
                  <a:t> </a:t>
                </a:r>
                <a:r>
                  <a:rPr lang="en-US" dirty="0" smtClean="0"/>
                  <a:t>k=</a:t>
                </a:r>
                <a:r>
                  <a:rPr lang="en-US" dirty="0" smtClean="0">
                    <a:sym typeface="Symbol" panose="05050102010706020507" pitchFamily="18" charset="2"/>
                  </a:rPr>
                  <a:t> </a:t>
                </a:r>
                <a14:m>
                  <m:oMath xmlns:m="http://schemas.openxmlformats.org/officeDocument/2006/math">
                    <m:r>
                      <a:rPr lang="en-US" i="1" smtClean="0">
                        <a:latin typeface="Cambria Math" panose="02040503050406030204" pitchFamily="18" charset="0"/>
                        <a:ea typeface="Cambria Math" panose="02040503050406030204" pitchFamily="18" charset="0"/>
                        <a:sym typeface="Symbol" panose="05050102010706020507" pitchFamily="18" charset="2"/>
                      </a:rPr>
                      <m:t>±</m:t>
                    </m:r>
                  </m:oMath>
                </a14:m>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2</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2028548" y="1078468"/>
                <a:ext cx="3171061" cy="774571"/>
              </a:xfrm>
              <a:prstGeom prst="rect">
                <a:avLst/>
              </a:prstGeom>
              <a:blipFill rotWithShape="0">
                <a:blip r:embed="rId3"/>
                <a:stretch>
                  <a:fillRect l="-1731" t="-4724" b="-11811"/>
                </a:stretch>
              </a:blipFill>
            </p:spPr>
            <p:txBody>
              <a:bodyPr/>
              <a:lstStyle/>
              <a:p>
                <a:r>
                  <a:rPr lang="en-US">
                    <a:noFill/>
                  </a:rPr>
                  <a:t> </a:t>
                </a:r>
              </a:p>
            </p:txBody>
          </p:sp>
        </mc:Fallback>
      </mc:AlternateContent>
      <p:sp>
        <p:nvSpPr>
          <p:cNvPr id="15" name="Rectangle 14"/>
          <p:cNvSpPr/>
          <p:nvPr/>
        </p:nvSpPr>
        <p:spPr>
          <a:xfrm>
            <a:off x="1447800" y="2145268"/>
            <a:ext cx="1678665" cy="369332"/>
          </a:xfrm>
          <a:prstGeom prst="rect">
            <a:avLst/>
          </a:prstGeom>
        </p:spPr>
        <p:txBody>
          <a:bodyPr wrap="none">
            <a:spAutoFit/>
          </a:bodyPr>
          <a:lstStyle/>
          <a:p>
            <a:r>
              <a:rPr lang="en-US" b="1" dirty="0">
                <a:latin typeface="Times New Roman" panose="02020603050405020304" pitchFamily="18" charset="0"/>
                <a:ea typeface="Times New Roman" panose="02020603050405020304" pitchFamily="18" charset="0"/>
                <a:cs typeface="Gautami" panose="020B0502040204020203" pitchFamily="34" charset="0"/>
              </a:rPr>
              <a:t>Case (</a:t>
            </a:r>
            <a:r>
              <a:rPr lang="en-US" b="1" dirty="0" err="1" smtClean="0">
                <a:latin typeface="Times New Roman" panose="02020603050405020304" pitchFamily="18" charset="0"/>
                <a:ea typeface="Times New Roman" panose="02020603050405020304" pitchFamily="18" charset="0"/>
                <a:cs typeface="Gautami" panose="020B0502040204020203" pitchFamily="34" charset="0"/>
              </a:rPr>
              <a:t>i</a:t>
            </a:r>
            <a:r>
              <a:rPr lang="en-US" b="1"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smtClean="0">
                <a:latin typeface="Times New Roman" panose="02020603050405020304" pitchFamily="18" charset="0"/>
                <a:ea typeface="Times New Roman" panose="02020603050405020304" pitchFamily="18" charset="0"/>
                <a:cs typeface="Gautami" panose="020B0502040204020203" pitchFamily="34" charset="0"/>
              </a:rPr>
              <a:t>When </a:t>
            </a:r>
            <a:endParaRPr lang="en-US" dirty="0"/>
          </a:p>
        </p:txBody>
      </p:sp>
      <p:graphicFrame>
        <p:nvGraphicFramePr>
          <p:cNvPr id="16" name="Object 15"/>
          <p:cNvGraphicFramePr>
            <a:graphicFrameLocks noChangeAspect="1"/>
          </p:cNvGraphicFramePr>
          <p:nvPr>
            <p:extLst>
              <p:ext uri="{D42A27DB-BD31-4B8C-83A1-F6EECF244321}">
                <p14:modId xmlns:p14="http://schemas.microsoft.com/office/powerpoint/2010/main" val="1507745612"/>
              </p:ext>
            </p:extLst>
          </p:nvPr>
        </p:nvGraphicFramePr>
        <p:xfrm>
          <a:off x="3200400" y="2133600"/>
          <a:ext cx="762000" cy="304800"/>
        </p:xfrm>
        <a:graphic>
          <a:graphicData uri="http://schemas.openxmlformats.org/presentationml/2006/ole">
            <mc:AlternateContent xmlns:mc="http://schemas.openxmlformats.org/markup-compatibility/2006">
              <mc:Choice xmlns:v="urn:schemas-microsoft-com:vml" Requires="v">
                <p:oleObj spid="_x0000_s47515" name="Equation" r:id="rId4" imgW="444240" imgH="177480" progId="Equation.DSMT4">
                  <p:embed/>
                </p:oleObj>
              </mc:Choice>
              <mc:Fallback>
                <p:oleObj name="Equation" r:id="rId4" imgW="444240" imgH="177480" progId="Equation.DSMT4">
                  <p:embed/>
                  <p:pic>
                    <p:nvPicPr>
                      <p:cNvPr id="0" name=""/>
                      <p:cNvPicPr/>
                      <p:nvPr/>
                    </p:nvPicPr>
                    <p:blipFill>
                      <a:blip r:embed="rId5"/>
                      <a:stretch>
                        <a:fillRect/>
                      </a:stretch>
                    </p:blipFill>
                    <p:spPr>
                      <a:xfrm>
                        <a:off x="3200400" y="2133600"/>
                        <a:ext cx="762000" cy="304800"/>
                      </a:xfrm>
                      <a:prstGeom prst="rect">
                        <a:avLst/>
                      </a:prstGeom>
                    </p:spPr>
                  </p:pic>
                </p:oleObj>
              </mc:Fallback>
            </mc:AlternateContent>
          </a:graphicData>
        </a:graphic>
      </p:graphicFrame>
      <p:sp>
        <p:nvSpPr>
          <p:cNvPr id="17" name="Rectangle 16"/>
          <p:cNvSpPr/>
          <p:nvPr/>
        </p:nvSpPr>
        <p:spPr>
          <a:xfrm>
            <a:off x="1447800" y="2661632"/>
            <a:ext cx="6781800" cy="1328569"/>
          </a:xfrm>
          <a:prstGeom prst="rect">
            <a:avLst/>
          </a:prstGeom>
        </p:spPr>
        <p:txBody>
          <a:bodyPr wrap="square">
            <a:spAutoFit/>
          </a:bodyPr>
          <a:lstStyle/>
          <a:p>
            <a:pPr marL="1122045" marR="0" indent="-1122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the given system of equations of equations possesses a zero solution </a:t>
            </a:r>
            <a:r>
              <a:rPr lang="en-US" dirty="0" err="1" smtClean="0">
                <a:latin typeface="Times New Roman" panose="02020603050405020304" pitchFamily="18" charset="0"/>
                <a:ea typeface="Times New Roman" panose="02020603050405020304" pitchFamily="18" charset="0"/>
                <a:cs typeface="Gautami" panose="020B0502040204020203" pitchFamily="34" charset="0"/>
              </a:rPr>
              <a:t>i.e</a:t>
            </a:r>
            <a:r>
              <a:rPr lang="en-US" dirty="0" smtClean="0">
                <a:latin typeface="Times New Roman" panose="02020603050405020304" pitchFamily="18" charset="0"/>
                <a:ea typeface="Times New Roman" panose="02020603050405020304" pitchFamily="18" charset="0"/>
                <a:cs typeface="Gautami" panose="020B0502040204020203" pitchFamily="34" charset="0"/>
              </a:rPr>
              <a:t> a </a:t>
            </a:r>
            <a:r>
              <a:rPr lang="en-US" dirty="0">
                <a:latin typeface="Times New Roman" panose="02020603050405020304" pitchFamily="18" charset="0"/>
                <a:ea typeface="Times New Roman" panose="02020603050405020304" pitchFamily="18" charset="0"/>
                <a:cs typeface="Gautami" panose="020B0502040204020203" pitchFamily="34" charset="0"/>
              </a:rPr>
              <a:t>trivial solution.</a:t>
            </a:r>
          </a:p>
          <a:p>
            <a:pPr marL="1122045" marR="0" indent="-1122045" algn="just">
              <a:spcBef>
                <a:spcPts val="525"/>
              </a:spcBef>
              <a:spcAft>
                <a:spcPts val="525"/>
              </a:spcAft>
              <a:tabLst>
                <a:tab pos="361950" algn="l"/>
                <a:tab pos="630555" algn="l"/>
                <a:tab pos="723900" algn="l"/>
                <a:tab pos="900430" algn="l"/>
                <a:tab pos="1122045" algn="l"/>
                <a:tab pos="117030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x = y = z = 0 is the only solution for the given system of equation. </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3" name="Rectangle 2"/>
          <p:cNvSpPr/>
          <p:nvPr/>
        </p:nvSpPr>
        <p:spPr>
          <a:xfrm>
            <a:off x="1600200" y="4114800"/>
            <a:ext cx="5029200" cy="369332"/>
          </a:xfrm>
          <a:prstGeom prst="rect">
            <a:avLst/>
          </a:prstGeom>
        </p:spPr>
        <p:txBody>
          <a:bodyPr wrap="square">
            <a:spAutoFit/>
          </a:bodyPr>
          <a:lstStyle/>
          <a:p>
            <a:r>
              <a:rPr lang="en-US" b="1" dirty="0">
                <a:latin typeface="Times New Roman" panose="02020603050405020304" pitchFamily="18" charset="0"/>
                <a:ea typeface="Times New Roman" panose="02020603050405020304" pitchFamily="18" charset="0"/>
                <a:cs typeface="Gautami" panose="020B0502040204020203" pitchFamily="34" charset="0"/>
              </a:rPr>
              <a:t>Case (ii)  </a:t>
            </a:r>
            <a:r>
              <a:rPr lang="en-US" dirty="0" smtClean="0">
                <a:latin typeface="Times New Roman" panose="02020603050405020304" pitchFamily="18" charset="0"/>
                <a:ea typeface="Times New Roman" panose="02020603050405020304" pitchFamily="18" charset="0"/>
                <a:cs typeface="Gautami" panose="020B0502040204020203" pitchFamily="34" charset="0"/>
              </a:rPr>
              <a:t>:When </a:t>
            </a:r>
            <a:r>
              <a:rPr lang="en-US" dirty="0">
                <a:latin typeface="Times New Roman" panose="02020603050405020304" pitchFamily="18" charset="0"/>
                <a:ea typeface="Times New Roman" panose="02020603050405020304" pitchFamily="18" charset="0"/>
                <a:cs typeface="Gautami" panose="020B0502040204020203" pitchFamily="34" charset="0"/>
              </a:rPr>
              <a:t>k = 2, the equivalent matrix of A is</a:t>
            </a:r>
            <a:endParaRPr lang="en-US" dirty="0"/>
          </a:p>
        </p:txBody>
      </p:sp>
      <p:sp>
        <p:nvSpPr>
          <p:cNvPr id="4" name="Rectangle 3"/>
          <p:cNvSpPr/>
          <p:nvPr/>
        </p:nvSpPr>
        <p:spPr>
          <a:xfrm>
            <a:off x="1752600" y="4876800"/>
            <a:ext cx="51655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 </a:t>
            </a:r>
            <a:r>
              <a:rPr lang="en-US" b="1" dirty="0">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5"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891276824"/>
              </p:ext>
            </p:extLst>
          </p:nvPr>
        </p:nvGraphicFramePr>
        <p:xfrm>
          <a:off x="2457450" y="4608731"/>
          <a:ext cx="1259107" cy="953869"/>
        </p:xfrm>
        <a:graphic>
          <a:graphicData uri="http://schemas.openxmlformats.org/presentationml/2006/ole">
            <mc:AlternateContent xmlns:mc="http://schemas.openxmlformats.org/markup-compatibility/2006">
              <mc:Choice xmlns:v="urn:schemas-microsoft-com:vml" Requires="v">
                <p:oleObj spid="_x0000_s47516" name="Equation" r:id="rId6" imgW="939392" imgH="710891" progId="Equation.DSMT4">
                  <p:embed/>
                </p:oleObj>
              </mc:Choice>
              <mc:Fallback>
                <p:oleObj name="Equation" r:id="rId6" imgW="939392" imgH="710891" progId="Equation.DSMT4">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7450" y="4608731"/>
                        <a:ext cx="1259107" cy="953869"/>
                      </a:xfrm>
                      <a:prstGeom prst="rect">
                        <a:avLst/>
                      </a:prstGeom>
                      <a:noFill/>
                    </p:spPr>
                  </p:pic>
                </p:oleObj>
              </mc:Fallback>
            </mc:AlternateContent>
          </a:graphicData>
        </a:graphic>
      </p:graphicFrame>
      <p:sp>
        <p:nvSpPr>
          <p:cNvPr id="8" name="Rectangle 7"/>
          <p:cNvSpPr/>
          <p:nvPr/>
        </p:nvSpPr>
        <p:spPr>
          <a:xfrm>
            <a:off x="2209800" y="5879068"/>
            <a:ext cx="257634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which is in Echelon form </a:t>
            </a:r>
            <a:endParaRPr lang="en-US" dirty="0"/>
          </a:p>
        </p:txBody>
      </p:sp>
    </p:spTree>
    <p:extLst>
      <p:ext uri="{BB962C8B-B14F-4D97-AF65-F5344CB8AC3E}">
        <p14:creationId xmlns:p14="http://schemas.microsoft.com/office/powerpoint/2010/main" val="1802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5" grpId="0"/>
      <p:bldP spid="17" grpId="0"/>
      <p:bldP spid="3" grpId="0"/>
      <p:bldP spid="4" grpId="0"/>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67</a:t>
            </a:fld>
            <a:endParaRPr lang="en-US"/>
          </a:p>
        </p:txBody>
      </p:sp>
      <p:sp>
        <p:nvSpPr>
          <p:cNvPr id="3" name="Rectangle 2"/>
          <p:cNvSpPr/>
          <p:nvPr/>
        </p:nvSpPr>
        <p:spPr>
          <a:xfrm>
            <a:off x="609600" y="381000"/>
            <a:ext cx="7543800" cy="1328569"/>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Here the rank of A = 2 = the number of non – zero row of equivalent A.</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r = 2 &lt; n </a:t>
            </a:r>
            <a:r>
              <a:rPr lang="en-US" dirty="0" err="1">
                <a:latin typeface="Times New Roman" panose="02020603050405020304" pitchFamily="18" charset="0"/>
                <a:ea typeface="Times New Roman" panose="02020603050405020304" pitchFamily="18" charset="0"/>
                <a:cs typeface="Gautami" panose="020B0502040204020203" pitchFamily="34" charset="0"/>
              </a:rPr>
              <a:t>i.e</a:t>
            </a:r>
            <a:r>
              <a:rPr lang="en-US" dirty="0">
                <a:latin typeface="Times New Roman" panose="02020603050405020304" pitchFamily="18" charset="0"/>
                <a:ea typeface="Times New Roman" panose="02020603050405020304" pitchFamily="18" charset="0"/>
                <a:cs typeface="Gautami" panose="020B0502040204020203" pitchFamily="34" charset="0"/>
              </a:rPr>
              <a:t> the number of unknowns. So that the given system </a:t>
            </a:r>
            <a:r>
              <a:rPr lang="en-US" spc="-10" dirty="0">
                <a:latin typeface="Times New Roman" panose="02020603050405020304" pitchFamily="18" charset="0"/>
                <a:ea typeface="Times New Roman" panose="02020603050405020304" pitchFamily="18" charset="0"/>
                <a:cs typeface="Gautami" panose="020B0502040204020203" pitchFamily="34" charset="0"/>
              </a:rPr>
              <a:t>contains an infinite number of solutions.  Of these (n – r) = (3 – 2)= 1</a:t>
            </a:r>
            <a:r>
              <a:rPr lang="en-US" dirty="0">
                <a:latin typeface="Times New Roman" panose="02020603050405020304" pitchFamily="18" charset="0"/>
                <a:ea typeface="Times New Roman" panose="02020603050405020304" pitchFamily="18" charset="0"/>
                <a:cs typeface="Gautami" panose="020B0502040204020203" pitchFamily="34" charset="0"/>
              </a:rPr>
              <a:t> is linearly independent and the remaining are depending upon it.</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4" name="Rectangle 3"/>
          <p:cNvSpPr/>
          <p:nvPr/>
        </p:nvSpPr>
        <p:spPr>
          <a:xfrm>
            <a:off x="914400" y="1981200"/>
            <a:ext cx="3623749" cy="369332"/>
          </a:xfrm>
          <a:prstGeom prst="rect">
            <a:avLst/>
          </a:prstGeom>
        </p:spPr>
        <p:txBody>
          <a:bodyPr wrap="none">
            <a:spAutoFit/>
          </a:bodyPr>
          <a:lstStyle/>
          <a:p>
            <a:r>
              <a:rPr lang="en-US" dirty="0" err="1" smtClean="0">
                <a:latin typeface="Times New Roman" panose="02020603050405020304" pitchFamily="18" charset="0"/>
                <a:ea typeface="Times New Roman" panose="02020603050405020304" pitchFamily="18" charset="0"/>
                <a:cs typeface="Gautami" panose="020B0502040204020203" pitchFamily="34" charset="0"/>
              </a:rPr>
              <a:t>i.e</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The equivalent matrix equation is </a:t>
            </a:r>
            <a:endParaRPr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957838699"/>
              </p:ext>
            </p:extLst>
          </p:nvPr>
        </p:nvGraphicFramePr>
        <p:xfrm>
          <a:off x="4571999" y="1785937"/>
          <a:ext cx="2144269" cy="957263"/>
        </p:xfrm>
        <a:graphic>
          <a:graphicData uri="http://schemas.openxmlformats.org/presentationml/2006/ole">
            <mc:AlternateContent xmlns:mc="http://schemas.openxmlformats.org/markup-compatibility/2006">
              <mc:Choice xmlns:v="urn:schemas-microsoft-com:vml" Requires="v">
                <p:oleObj spid="_x0000_s48344" name="Equation" r:id="rId3" imgW="1600200" imgH="711200" progId="Equation.DSMT4">
                  <p:embed/>
                </p:oleObj>
              </mc:Choice>
              <mc:Fallback>
                <p:oleObj name="Equation" r:id="rId3" imgW="1600200" imgH="7112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99" y="1785937"/>
                        <a:ext cx="2144269" cy="957263"/>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10" name="Rectangle 9"/>
              <p:cNvSpPr/>
              <p:nvPr/>
            </p:nvSpPr>
            <p:spPr>
              <a:xfrm>
                <a:off x="1295400" y="2819399"/>
                <a:ext cx="6477000" cy="2065374"/>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	The equations can be written as </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x + 6y + 10 z = 0 </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(1)</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 6y – 10z = 0	…………. (2)</a:t>
                </a:r>
              </a:p>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From (2), we have – 6y = 10z</a:t>
                </a:r>
              </a:p>
              <a:p>
                <a:r>
                  <a:rPr lang="en-US" dirty="0">
                    <a:latin typeface="Times New Roman" panose="02020603050405020304" pitchFamily="18" charset="0"/>
                    <a:ea typeface="Times New Roman" panose="02020603050405020304" pitchFamily="18" charset="0"/>
                    <a:cs typeface="Gautami" panose="020B0502040204020203" pitchFamily="34" charset="0"/>
                  </a:rPr>
                  <a:t>	    y </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14:m>
                  <m:oMath xmlns:m="http://schemas.openxmlformats.org/officeDocument/2006/math">
                    <m:f>
                      <m:fPr>
                        <m:ctrlPr>
                          <a:rPr lang="en-US" i="1" smtClean="0">
                            <a:latin typeface="Cambria Math" panose="02040503050406030204" pitchFamily="18" charset="0"/>
                            <a:cs typeface="Gautami" panose="020B0502040204020203" pitchFamily="34" charset="0"/>
                          </a:rPr>
                        </m:ctrlPr>
                      </m:fPr>
                      <m:num>
                        <m:r>
                          <a:rPr lang="en-US" b="0" i="1" smtClean="0">
                            <a:latin typeface="Cambria Math" panose="02040503050406030204" pitchFamily="18" charset="0"/>
                            <a:cs typeface="Gautami" panose="020B0502040204020203" pitchFamily="34" charset="0"/>
                          </a:rPr>
                          <m:t>−5</m:t>
                        </m:r>
                        <m:r>
                          <a:rPr lang="en-US" b="0" i="1" smtClean="0">
                            <a:latin typeface="Cambria Math" panose="02040503050406030204" pitchFamily="18" charset="0"/>
                            <a:cs typeface="Gautami" panose="020B0502040204020203" pitchFamily="34" charset="0"/>
                          </a:rPr>
                          <m:t>𝑧</m:t>
                        </m:r>
                      </m:num>
                      <m:den>
                        <m:r>
                          <a:rPr lang="en-US" b="0" i="1" smtClean="0">
                            <a:latin typeface="Cambria Math" panose="02040503050406030204" pitchFamily="18" charset="0"/>
                            <a:cs typeface="Gautami" panose="020B0502040204020203" pitchFamily="34" charset="0"/>
                          </a:rPr>
                          <m:t>3</m:t>
                        </m:r>
                      </m:den>
                    </m:f>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1295400" y="2819399"/>
                <a:ext cx="6477000" cy="2065374"/>
              </a:xfrm>
              <a:prstGeom prst="rect">
                <a:avLst/>
              </a:prstGeom>
              <a:blipFill rotWithShape="0">
                <a:blip r:embed="rId5"/>
                <a:stretch>
                  <a:fillRect t="-1475"/>
                </a:stretch>
              </a:blipFill>
            </p:spPr>
            <p:txBody>
              <a:bodyPr/>
              <a:lstStyle/>
              <a:p>
                <a:r>
                  <a:rPr lang="en-US">
                    <a:noFill/>
                  </a:rPr>
                  <a:t> </a:t>
                </a:r>
              </a:p>
            </p:txBody>
          </p:sp>
        </mc:Fallback>
      </mc:AlternateContent>
      <p:sp>
        <p:nvSpPr>
          <p:cNvPr id="11"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13" name="Rectangle 12"/>
              <p:cNvSpPr/>
              <p:nvPr/>
            </p:nvSpPr>
            <p:spPr>
              <a:xfrm>
                <a:off x="1371600" y="5105400"/>
                <a:ext cx="4648200" cy="506870"/>
              </a:xfrm>
              <a:prstGeom prst="rect">
                <a:avLst/>
              </a:prstGeom>
            </p:spPr>
            <p:txBody>
              <a:bodyPr wrap="square">
                <a:spAutoFit/>
              </a:bodyPr>
              <a:lstStyle/>
              <a:p>
                <a:r>
                  <a:rPr lang="en-US" spc="-10" dirty="0" smtClean="0">
                    <a:latin typeface="Times New Roman" panose="02020603050405020304" pitchFamily="18" charset="0"/>
                    <a:ea typeface="Times New Roman" panose="02020603050405020304" pitchFamily="18" charset="0"/>
                    <a:cs typeface="Gautami" panose="020B0502040204020203" pitchFamily="34" charset="0"/>
                  </a:rPr>
                  <a:t>From </a:t>
                </a:r>
                <a:r>
                  <a:rPr lang="en-US" spc="-10" dirty="0">
                    <a:latin typeface="Times New Roman" panose="02020603050405020304" pitchFamily="18" charset="0"/>
                    <a:ea typeface="Times New Roman" panose="02020603050405020304" pitchFamily="18" charset="0"/>
                    <a:cs typeface="Gautami" panose="020B0502040204020203" pitchFamily="34" charset="0"/>
                  </a:rPr>
                  <a:t>(1), we have  x = –10z – 6y = –10z </a:t>
                </a:r>
                <a:r>
                  <a:rPr lang="en-US" spc="-10" dirty="0" smtClean="0">
                    <a:latin typeface="Times New Roman" panose="02020603050405020304" pitchFamily="18" charset="0"/>
                    <a:ea typeface="Times New Roman" panose="02020603050405020304" pitchFamily="18" charset="0"/>
                    <a:cs typeface="Gautami" panose="020B0502040204020203" pitchFamily="34" charset="0"/>
                  </a:rPr>
                  <a:t>+6</a:t>
                </a:r>
                <a14:m>
                  <m:oMath xmlns:m="http://schemas.openxmlformats.org/officeDocument/2006/math">
                    <m:d>
                      <m:dPr>
                        <m:ctrlPr>
                          <a:rPr lang="en-US" i="1" spc="-10" smtClean="0">
                            <a:latin typeface="Cambria Math" panose="02040503050406030204" pitchFamily="18" charset="0"/>
                            <a:cs typeface="Gautami" panose="020B0502040204020203" pitchFamily="34" charset="0"/>
                          </a:rPr>
                        </m:ctrlPr>
                      </m:dPr>
                      <m:e>
                        <m:f>
                          <m:fPr>
                            <m:ctrlPr>
                              <a:rPr lang="en-US" i="1" spc="-10" smtClean="0">
                                <a:latin typeface="Cambria Math" panose="02040503050406030204" pitchFamily="18" charset="0"/>
                                <a:cs typeface="Gautami" panose="020B0502040204020203" pitchFamily="34" charset="0"/>
                              </a:rPr>
                            </m:ctrlPr>
                          </m:fPr>
                          <m:num>
                            <m:r>
                              <a:rPr lang="en-US" b="0" i="1" spc="-10" smtClean="0">
                                <a:latin typeface="Cambria Math" panose="02040503050406030204" pitchFamily="18" charset="0"/>
                                <a:cs typeface="Gautami" panose="020B0502040204020203" pitchFamily="34" charset="0"/>
                              </a:rPr>
                              <m:t>5</m:t>
                            </m:r>
                            <m:r>
                              <a:rPr lang="en-US" b="0" i="1" spc="-10" smtClean="0">
                                <a:latin typeface="Cambria Math" panose="02040503050406030204" pitchFamily="18" charset="0"/>
                                <a:cs typeface="Gautami" panose="020B0502040204020203" pitchFamily="34" charset="0"/>
                              </a:rPr>
                              <m:t>𝑧</m:t>
                            </m:r>
                          </m:num>
                          <m:den>
                            <m:r>
                              <a:rPr lang="en-US" b="0" i="1" spc="-10" smtClean="0">
                                <a:latin typeface="Cambria Math" panose="02040503050406030204" pitchFamily="18" charset="0"/>
                                <a:cs typeface="Gautami" panose="020B0502040204020203" pitchFamily="34" charset="0"/>
                              </a:rPr>
                              <m:t>3</m:t>
                            </m:r>
                          </m:den>
                        </m:f>
                      </m:e>
                    </m:d>
                  </m:oMath>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1371600" y="5105400"/>
                <a:ext cx="4648200" cy="506870"/>
              </a:xfrm>
              <a:prstGeom prst="rect">
                <a:avLst/>
              </a:prstGeom>
              <a:blipFill rotWithShape="0">
                <a:blip r:embed="rId6"/>
                <a:stretch>
                  <a:fillRect l="-1048" b="-3614"/>
                </a:stretch>
              </a:blipFill>
            </p:spPr>
            <p:txBody>
              <a:bodyPr/>
              <a:lstStyle/>
              <a:p>
                <a:r>
                  <a:rPr lang="en-US">
                    <a:noFill/>
                  </a:rPr>
                  <a:t> </a:t>
                </a:r>
              </a:p>
            </p:txBody>
          </p:sp>
        </mc:Fallback>
      </mc:AlternateContent>
      <p:sp>
        <p:nvSpPr>
          <p:cNvPr id="14"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5"/>
          <p:cNvSpPr/>
          <p:nvPr/>
        </p:nvSpPr>
        <p:spPr>
          <a:xfrm>
            <a:off x="5943600" y="5181600"/>
            <a:ext cx="1739900" cy="369332"/>
          </a:xfrm>
          <a:prstGeom prst="rect">
            <a:avLst/>
          </a:prstGeom>
        </p:spPr>
        <p:txBody>
          <a:bodyPr wrap="none">
            <a:spAutoFit/>
          </a:bodyPr>
          <a:lstStyle/>
          <a:p>
            <a:r>
              <a:rPr lang="en-US" spc="-10" dirty="0">
                <a:latin typeface="Times New Roman" panose="02020603050405020304" pitchFamily="18" charset="0"/>
                <a:ea typeface="Times New Roman" panose="02020603050405020304" pitchFamily="18" charset="0"/>
                <a:cs typeface="Gautami" panose="020B0502040204020203" pitchFamily="34" charset="0"/>
              </a:rPr>
              <a:t>= –10z + 10z = 0</a:t>
            </a:r>
            <a:endParaRPr lang="en-US" dirty="0"/>
          </a:p>
        </p:txBody>
      </p:sp>
      <mc:AlternateContent xmlns:mc="http://schemas.openxmlformats.org/markup-compatibility/2006" xmlns:a14="http://schemas.microsoft.com/office/drawing/2010/main">
        <mc:Choice Requires="a14">
          <p:sp>
            <p:nvSpPr>
              <p:cNvPr id="17" name="Rectangle 16"/>
              <p:cNvSpPr/>
              <p:nvPr/>
            </p:nvSpPr>
            <p:spPr>
              <a:xfrm>
                <a:off x="1524000" y="5638800"/>
                <a:ext cx="6324600" cy="710451"/>
              </a:xfrm>
              <a:prstGeom prst="rect">
                <a:avLst/>
              </a:prstGeom>
            </p:spPr>
            <p:txBody>
              <a:bodyPr wrap="square">
                <a:spAutoFit/>
              </a:bodyPr>
              <a:lstStyle/>
              <a:p>
                <a:pPr marL="360045" marR="0" indent="-360045" algn="just">
                  <a:spcBef>
                    <a:spcPts val="525"/>
                  </a:spcBef>
                  <a:spcAft>
                    <a:spcPts val="525"/>
                  </a:spcAft>
                  <a:tabLst>
                    <a:tab pos="361950" algn="l"/>
                    <a:tab pos="630555" algn="l"/>
                    <a:tab pos="723900" algn="l"/>
                    <a:tab pos="900430" algn="l"/>
                    <a:tab pos="1122045" algn="l"/>
                    <a:tab pos="1170305" algn="l"/>
                  </a:tabLst>
                </a:pPr>
                <a:r>
                  <a:rPr lang="en-US" dirty="0" smtClean="0">
                    <a:latin typeface="Times New Roman" panose="02020603050405020304" pitchFamily="18" charset="0"/>
                    <a:ea typeface="Times New Roman" panose="02020603050405020304" pitchFamily="18" charset="0"/>
                    <a:cs typeface="Gautami" panose="020B0502040204020203" pitchFamily="34" charset="0"/>
                  </a:rPr>
                  <a:t>Choosing z = c, where c is arbitrary constant, we have </a:t>
                </a:r>
              </a:p>
              <a:p>
                <a:r>
                  <a:rPr lang="en-US" dirty="0" smtClean="0">
                    <a:latin typeface="Times New Roman" panose="02020603050405020304" pitchFamily="18" charset="0"/>
                    <a:ea typeface="Times New Roman" panose="02020603050405020304" pitchFamily="18" charset="0"/>
                    <a:cs typeface="Gautami" panose="020B0502040204020203" pitchFamily="34" charset="0"/>
                  </a:rPr>
                  <a:t>x </a:t>
                </a:r>
                <a:r>
                  <a:rPr lang="en-US" dirty="0">
                    <a:latin typeface="Times New Roman" panose="02020603050405020304" pitchFamily="18" charset="0"/>
                    <a:ea typeface="Times New Roman" panose="02020603050405020304" pitchFamily="18" charset="0"/>
                    <a:cs typeface="Gautami" panose="020B0502040204020203" pitchFamily="34" charset="0"/>
                  </a:rPr>
                  <a:t>= 0 and y = </a:t>
                </a:r>
                <a14:m>
                  <m:oMath xmlns:m="http://schemas.openxmlformats.org/officeDocument/2006/math">
                    <m:r>
                      <a:rPr lang="en-US" b="0" i="1" smtClean="0">
                        <a:latin typeface="Cambria Math" panose="02040503050406030204" pitchFamily="18" charset="0"/>
                        <a:ea typeface="Times New Roman" panose="02020603050405020304" pitchFamily="18" charset="0"/>
                        <a:cs typeface="Gautami" panose="020B0502040204020203" pitchFamily="34" charset="0"/>
                      </a:rPr>
                      <m:t>−</m:t>
                    </m:r>
                    <m:f>
                      <m:fPr>
                        <m:type m:val="skw"/>
                        <m:ctrlPr>
                          <a:rPr lang="en-US" b="0" i="1" smtClean="0">
                            <a:latin typeface="Cambria Math" panose="02040503050406030204" pitchFamily="18" charset="0"/>
                            <a:cs typeface="Gautami" panose="020B0502040204020203" pitchFamily="34" charset="0"/>
                          </a:rPr>
                        </m:ctrlPr>
                      </m:fPr>
                      <m:num>
                        <m:r>
                          <a:rPr lang="en-US" b="0" i="1" smtClean="0">
                            <a:latin typeface="Cambria Math" panose="02040503050406030204" pitchFamily="18" charset="0"/>
                            <a:cs typeface="Gautami" panose="020B0502040204020203" pitchFamily="34" charset="0"/>
                          </a:rPr>
                          <m:t>5</m:t>
                        </m:r>
                        <m:r>
                          <a:rPr lang="en-US" b="0" i="1" smtClean="0">
                            <a:latin typeface="Cambria Math" panose="02040503050406030204" pitchFamily="18" charset="0"/>
                            <a:cs typeface="Gautami" panose="020B0502040204020203" pitchFamily="34" charset="0"/>
                          </a:rPr>
                          <m:t>𝑐</m:t>
                        </m:r>
                      </m:num>
                      <m:den>
                        <m:r>
                          <a:rPr lang="en-US" b="0" i="1" smtClean="0">
                            <a:latin typeface="Cambria Math" panose="02040503050406030204" pitchFamily="18" charset="0"/>
                            <a:cs typeface="Gautami" panose="020B0502040204020203" pitchFamily="34" charset="0"/>
                          </a:rPr>
                          <m:t>3</m:t>
                        </m:r>
                      </m:den>
                    </m:f>
                  </m:oMath>
                </a14:m>
                <a:endParaRPr lang="en-US" dirty="0"/>
              </a:p>
            </p:txBody>
          </p:sp>
        </mc:Choice>
        <mc:Fallback xmlns="">
          <p:sp>
            <p:nvSpPr>
              <p:cNvPr id="17" name="Rectangle 16"/>
              <p:cNvSpPr>
                <a:spLocks noRot="1" noChangeAspect="1" noMove="1" noResize="1" noEditPoints="1" noAdjustHandles="1" noChangeArrowheads="1" noChangeShapeType="1" noTextEdit="1"/>
              </p:cNvSpPr>
              <p:nvPr/>
            </p:nvSpPr>
            <p:spPr>
              <a:xfrm>
                <a:off x="1524000" y="5638800"/>
                <a:ext cx="6324600" cy="710451"/>
              </a:xfrm>
              <a:prstGeom prst="rect">
                <a:avLst/>
              </a:prstGeom>
              <a:blipFill rotWithShape="0">
                <a:blip r:embed="rId9"/>
                <a:stretch>
                  <a:fillRect l="-771" t="-12821" b="-91453"/>
                </a:stretch>
              </a:blipFill>
            </p:spPr>
            <p:txBody>
              <a:bodyPr/>
              <a:lstStyle/>
              <a:p>
                <a:r>
                  <a:rPr lang="en-US">
                    <a:noFill/>
                  </a:rPr>
                  <a:t> </a:t>
                </a:r>
              </a:p>
            </p:txBody>
          </p:sp>
        </mc:Fallback>
      </mc:AlternateContent>
    </p:spTree>
    <p:extLst>
      <p:ext uri="{BB962C8B-B14F-4D97-AF65-F5344CB8AC3E}">
        <p14:creationId xmlns:p14="http://schemas.microsoft.com/office/powerpoint/2010/main" val="428549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13" grpId="0"/>
      <p:bldP spid="16" grpId="0"/>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68</a:t>
            </a:fld>
            <a:endParaRPr lang="en-US"/>
          </a:p>
        </p:txBody>
      </p:sp>
      <mc:AlternateContent xmlns:mc="http://schemas.openxmlformats.org/markup-compatibility/2006" xmlns:a14="http://schemas.microsoft.com/office/drawing/2010/main">
        <mc:Choice Requires="a14">
          <p:sp>
            <p:nvSpPr>
              <p:cNvPr id="3" name="Rectangle 2"/>
              <p:cNvSpPr/>
              <p:nvPr/>
            </p:nvSpPr>
            <p:spPr>
              <a:xfrm>
                <a:off x="762000" y="392668"/>
                <a:ext cx="1703223" cy="487954"/>
              </a:xfrm>
              <a:prstGeom prst="rect">
                <a:avLst/>
              </a:prstGeom>
            </p:spPr>
            <p:txBody>
              <a:bodyPr wrap="none">
                <a:spAutoFit/>
              </a:bodyPr>
              <a:lstStyle/>
              <a:p>
                <a:r>
                  <a:rPr lang="en-US" b="1" dirty="0"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x = 0, y </a:t>
                </a:r>
                <a:r>
                  <a:rPr lang="en-US" dirty="0" smtClean="0">
                    <a:latin typeface="Times New Roman" panose="02020603050405020304" pitchFamily="18" charset="0"/>
                    <a:ea typeface="Times New Roman" panose="02020603050405020304" pitchFamily="18" charset="0"/>
                    <a:cs typeface="Gautami" panose="020B0502040204020203" pitchFamily="34" charset="0"/>
                  </a:rPr>
                  <a:t>=</a:t>
                </a:r>
                <a14:m>
                  <m:oMath xmlns:m="http://schemas.openxmlformats.org/officeDocument/2006/math">
                    <m:f>
                      <m:fPr>
                        <m:ctrlPr>
                          <a:rPr lang="en-US" i="1" smtClean="0">
                            <a:latin typeface="Cambria Math" panose="02040503050406030204" pitchFamily="18" charset="0"/>
                            <a:cs typeface="Gautami" panose="020B0502040204020203" pitchFamily="34" charset="0"/>
                          </a:rPr>
                        </m:ctrlPr>
                      </m:fPr>
                      <m:num>
                        <m:r>
                          <a:rPr lang="en-US" b="0" i="1" smtClean="0">
                            <a:latin typeface="Cambria Math" panose="02040503050406030204" pitchFamily="18" charset="0"/>
                            <a:cs typeface="Gautami" panose="020B0502040204020203" pitchFamily="34" charset="0"/>
                          </a:rPr>
                          <m:t>−5</m:t>
                        </m:r>
                        <m:r>
                          <a:rPr lang="en-US" b="0" i="1" smtClean="0">
                            <a:latin typeface="Cambria Math" panose="02040503050406030204" pitchFamily="18" charset="0"/>
                            <a:cs typeface="Gautami" panose="020B0502040204020203" pitchFamily="34" charset="0"/>
                          </a:rPr>
                          <m:t>𝑐</m:t>
                        </m:r>
                      </m:num>
                      <m:den>
                        <m:r>
                          <a:rPr lang="en-US" b="0" i="1" smtClean="0">
                            <a:latin typeface="Cambria Math" panose="02040503050406030204" pitchFamily="18" charset="0"/>
                            <a:cs typeface="Gautami" panose="020B0502040204020203" pitchFamily="34" charset="0"/>
                          </a:rPr>
                          <m:t>3</m:t>
                        </m:r>
                      </m:den>
                    </m:f>
                  </m:oMath>
                </a14:m>
                <a:r>
                  <a:rPr lang="en-US" dirty="0" smtClean="0">
                    <a:latin typeface="Times New Roman" panose="02020603050405020304" pitchFamily="18" charset="0"/>
                    <a:ea typeface="Times New Roman" panose="02020603050405020304" pitchFamily="18" charset="0"/>
                    <a:cs typeface="Gautami" panose="020B0502040204020203" pitchFamily="34" charset="0"/>
                  </a:rPr>
                  <a:t> </a:t>
                </a: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762000" y="392668"/>
                <a:ext cx="1703223" cy="487954"/>
              </a:xfrm>
              <a:prstGeom prst="rect">
                <a:avLst/>
              </a:prstGeom>
              <a:blipFill rotWithShape="0">
                <a:blip r:embed="rId3"/>
                <a:stretch>
                  <a:fillRect l="-2867" b="-6250"/>
                </a:stretch>
              </a:blipFill>
            </p:spPr>
            <p:txBody>
              <a:bodyPr/>
              <a:lstStyle/>
              <a:p>
                <a:r>
                  <a:rPr lang="en-US">
                    <a:noFill/>
                  </a:rPr>
                  <a:t> </a:t>
                </a:r>
              </a:p>
            </p:txBody>
          </p:sp>
        </mc:Fallback>
      </mc:AlternateContent>
      <p:sp>
        <p:nvSpPr>
          <p:cNvPr id="4" name="Rectangle 3"/>
          <p:cNvSpPr/>
          <p:nvPr/>
        </p:nvSpPr>
        <p:spPr>
          <a:xfrm>
            <a:off x="2514600" y="381000"/>
            <a:ext cx="541020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and z = c, where c is arbitrary constant, gives     the general solution of the given system of equations.</a:t>
            </a:r>
            <a:endParaRPr lang="en-US" dirty="0"/>
          </a:p>
        </p:txBody>
      </p:sp>
      <p:pic>
        <p:nvPicPr>
          <p:cNvPr id="5" name="Picture 4"/>
          <p:cNvPicPr>
            <a:picLocks noChangeAspect="1"/>
          </p:cNvPicPr>
          <p:nvPr/>
        </p:nvPicPr>
        <p:blipFill>
          <a:blip r:embed="rId4"/>
          <a:stretch>
            <a:fillRect/>
          </a:stretch>
        </p:blipFill>
        <p:spPr>
          <a:xfrm>
            <a:off x="142875" y="1295400"/>
            <a:ext cx="8239125" cy="1266825"/>
          </a:xfrm>
          <a:prstGeom prst="rect">
            <a:avLst/>
          </a:prstGeom>
        </p:spPr>
      </p:pic>
      <p:pic>
        <p:nvPicPr>
          <p:cNvPr id="6" name="Picture 5"/>
          <p:cNvPicPr>
            <a:picLocks noChangeAspect="1"/>
          </p:cNvPicPr>
          <p:nvPr/>
        </p:nvPicPr>
        <p:blipFill>
          <a:blip r:embed="rId5"/>
          <a:stretch>
            <a:fillRect/>
          </a:stretch>
        </p:blipFill>
        <p:spPr>
          <a:xfrm>
            <a:off x="685800" y="2767012"/>
            <a:ext cx="5667375" cy="1323975"/>
          </a:xfrm>
          <a:prstGeom prst="rect">
            <a:avLst/>
          </a:prstGeom>
        </p:spPr>
      </p:pic>
      <p:pic>
        <p:nvPicPr>
          <p:cNvPr id="7" name="Picture 6"/>
          <p:cNvPicPr>
            <a:picLocks noChangeAspect="1"/>
          </p:cNvPicPr>
          <p:nvPr/>
        </p:nvPicPr>
        <p:blipFill>
          <a:blip r:embed="rId6"/>
          <a:stretch>
            <a:fillRect/>
          </a:stretch>
        </p:blipFill>
        <p:spPr>
          <a:xfrm>
            <a:off x="685800" y="4391025"/>
            <a:ext cx="7315200" cy="2009775"/>
          </a:xfrm>
          <a:prstGeom prst="rect">
            <a:avLst/>
          </a:prstGeom>
        </p:spPr>
      </p:pic>
    </p:spTree>
    <p:extLst>
      <p:ext uri="{BB962C8B-B14F-4D97-AF65-F5344CB8AC3E}">
        <p14:creationId xmlns:p14="http://schemas.microsoft.com/office/powerpoint/2010/main" val="282277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69</a:t>
            </a:fld>
            <a:endParaRPr lang="en-US"/>
          </a:p>
        </p:txBody>
      </p:sp>
      <p:pic>
        <p:nvPicPr>
          <p:cNvPr id="3" name="Picture 2"/>
          <p:cNvPicPr>
            <a:picLocks noChangeAspect="1"/>
          </p:cNvPicPr>
          <p:nvPr/>
        </p:nvPicPr>
        <p:blipFill>
          <a:blip r:embed="rId2"/>
          <a:stretch>
            <a:fillRect/>
          </a:stretch>
        </p:blipFill>
        <p:spPr>
          <a:xfrm>
            <a:off x="1066800" y="400050"/>
            <a:ext cx="5162550" cy="1581150"/>
          </a:xfrm>
          <a:prstGeom prst="rect">
            <a:avLst/>
          </a:prstGeom>
        </p:spPr>
      </p:pic>
      <p:pic>
        <p:nvPicPr>
          <p:cNvPr id="4" name="Picture 3"/>
          <p:cNvPicPr>
            <a:picLocks noChangeAspect="1"/>
          </p:cNvPicPr>
          <p:nvPr/>
        </p:nvPicPr>
        <p:blipFill>
          <a:blip r:embed="rId3"/>
          <a:stretch>
            <a:fillRect/>
          </a:stretch>
        </p:blipFill>
        <p:spPr>
          <a:xfrm>
            <a:off x="685800" y="2133600"/>
            <a:ext cx="7458075" cy="1952625"/>
          </a:xfrm>
          <a:prstGeom prst="rect">
            <a:avLst/>
          </a:prstGeom>
        </p:spPr>
      </p:pic>
      <p:pic>
        <p:nvPicPr>
          <p:cNvPr id="6" name="Picture 5"/>
          <p:cNvPicPr>
            <a:picLocks noChangeAspect="1"/>
          </p:cNvPicPr>
          <p:nvPr/>
        </p:nvPicPr>
        <p:blipFill>
          <a:blip r:embed="rId4"/>
          <a:stretch>
            <a:fillRect/>
          </a:stretch>
        </p:blipFill>
        <p:spPr>
          <a:xfrm>
            <a:off x="1752600" y="4171950"/>
            <a:ext cx="4857750" cy="1847850"/>
          </a:xfrm>
          <a:prstGeom prst="rect">
            <a:avLst/>
          </a:prstGeom>
        </p:spPr>
      </p:pic>
    </p:spTree>
    <p:extLst>
      <p:ext uri="{BB962C8B-B14F-4D97-AF65-F5344CB8AC3E}">
        <p14:creationId xmlns:p14="http://schemas.microsoft.com/office/powerpoint/2010/main" val="287837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a:t>
            </a:fld>
            <a:endParaRPr lang="en-US"/>
          </a:p>
        </p:txBody>
      </p:sp>
      <p:sp>
        <p:nvSpPr>
          <p:cNvPr id="3" name="Rectangle 2"/>
          <p:cNvSpPr/>
          <p:nvPr/>
        </p:nvSpPr>
        <p:spPr>
          <a:xfrm>
            <a:off x="304800" y="304800"/>
            <a:ext cx="4213974" cy="369332"/>
          </a:xfrm>
          <a:prstGeom prst="rect">
            <a:avLst/>
          </a:prstGeom>
        </p:spPr>
        <p:txBody>
          <a:bodyPr wrap="none">
            <a:spAutoFit/>
          </a:bodyPr>
          <a:lstStyle/>
          <a:p>
            <a:r>
              <a:rPr lang="en-US" b="1" cap="all" dirty="0">
                <a:latin typeface="Times New Roman" panose="02020603050405020304" pitchFamily="18" charset="0"/>
                <a:ea typeface="Times New Roman" panose="02020603050405020304" pitchFamily="18" charset="0"/>
                <a:cs typeface="Gautami" panose="020B0502040204020203" pitchFamily="34" charset="0"/>
              </a:rPr>
              <a:t>Elementary Transformations</a:t>
            </a:r>
            <a:endParaRPr lang="en-US" dirty="0"/>
          </a:p>
        </p:txBody>
      </p:sp>
      <p:sp>
        <p:nvSpPr>
          <p:cNvPr id="4" name="Rectangle 3"/>
          <p:cNvSpPr/>
          <p:nvPr/>
        </p:nvSpPr>
        <p:spPr>
          <a:xfrm>
            <a:off x="762000" y="838200"/>
            <a:ext cx="6324600" cy="369332"/>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There are three types of elementary transformations (operations).</a:t>
            </a:r>
            <a:endParaRPr lang="en-US" dirty="0"/>
          </a:p>
        </p:txBody>
      </p:sp>
      <p:sp>
        <p:nvSpPr>
          <p:cNvPr id="6" name="Rectangle 5"/>
          <p:cNvSpPr/>
          <p:nvPr/>
        </p:nvSpPr>
        <p:spPr>
          <a:xfrm>
            <a:off x="381000" y="1447801"/>
            <a:ext cx="7315200" cy="1051570"/>
          </a:xfrm>
          <a:prstGeom prst="rect">
            <a:avLst/>
          </a:prstGeom>
        </p:spPr>
        <p:txBody>
          <a:bodyPr wrap="squar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Interchange of any two rows (columns).</a:t>
            </a:r>
          </a:p>
          <a:p>
            <a:pPr marL="630555" marR="0" indent="-63055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Thus the interchange of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baseline="30000" dirty="0" err="1">
                <a:latin typeface="Times New Roman" panose="02020603050405020304" pitchFamily="18" charset="0"/>
                <a:ea typeface="Times New Roman" panose="02020603050405020304" pitchFamily="18" charset="0"/>
                <a:cs typeface="Gautami" panose="020B0502040204020203" pitchFamily="34" charset="0"/>
              </a:rPr>
              <a:t>th</a:t>
            </a:r>
            <a:r>
              <a:rPr lang="en-US" dirty="0">
                <a:latin typeface="Times New Roman" panose="02020603050405020304" pitchFamily="18" charset="0"/>
                <a:ea typeface="Times New Roman" panose="02020603050405020304" pitchFamily="18" charset="0"/>
                <a:cs typeface="Gautami" panose="020B0502040204020203" pitchFamily="34" charset="0"/>
              </a:rPr>
              <a:t> row (column) and </a:t>
            </a:r>
            <a:r>
              <a:rPr lang="en-US" dirty="0" err="1">
                <a:latin typeface="Times New Roman" panose="02020603050405020304" pitchFamily="18" charset="0"/>
                <a:ea typeface="Times New Roman" panose="02020603050405020304" pitchFamily="18" charset="0"/>
                <a:cs typeface="Gautami" panose="020B0502040204020203" pitchFamily="34" charset="0"/>
              </a:rPr>
              <a:t>j</a:t>
            </a:r>
            <a:r>
              <a:rPr lang="en-US" baseline="30000" dirty="0" err="1">
                <a:latin typeface="Times New Roman" panose="02020603050405020304" pitchFamily="18" charset="0"/>
                <a:ea typeface="Times New Roman" panose="02020603050405020304" pitchFamily="18" charset="0"/>
                <a:cs typeface="Gautami" panose="020B0502040204020203" pitchFamily="34" charset="0"/>
              </a:rPr>
              <a:t>th</a:t>
            </a:r>
            <a:r>
              <a:rPr lang="en-US" dirty="0">
                <a:latin typeface="Times New Roman" panose="02020603050405020304" pitchFamily="18" charset="0"/>
                <a:ea typeface="Times New Roman" panose="02020603050405020304" pitchFamily="18" charset="0"/>
                <a:cs typeface="Gautami" panose="020B0502040204020203" pitchFamily="34" charset="0"/>
              </a:rPr>
              <a:t> row (column). Symbolically it is denoted by </a:t>
            </a:r>
            <a:r>
              <a:rPr lang="en-US" dirty="0" err="1">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j</a:t>
            </a:r>
            <a:r>
              <a:rPr lang="en-US" baseline="-25000"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a:t>
            </a:r>
            <a:r>
              <a:rPr lang="en-US" dirty="0" err="1">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j</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8" name="Rectangle 7"/>
          <p:cNvSpPr/>
          <p:nvPr/>
        </p:nvSpPr>
        <p:spPr>
          <a:xfrm>
            <a:off x="457200" y="2638881"/>
            <a:ext cx="7696200" cy="1025922"/>
          </a:xfrm>
          <a:prstGeom prst="rect">
            <a:avLst/>
          </a:prstGeom>
        </p:spPr>
        <p:txBody>
          <a:bodyPr wrap="square">
            <a:spAutoFit/>
          </a:bodyPr>
          <a:lstStyle/>
          <a:p>
            <a:pPr marL="629920" marR="0" indent="-629920" algn="just">
              <a:spcBef>
                <a:spcPts val="405"/>
              </a:spcBef>
              <a:spcAft>
                <a:spcPts val="40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(ii)	Multiplication of each element of a row (column) with a non – zero scalar.</a:t>
            </a:r>
          </a:p>
          <a:p>
            <a:pPr marL="629920" marR="0" indent="-629920" algn="just">
              <a:spcBef>
                <a:spcPts val="405"/>
              </a:spcBef>
              <a:spcAft>
                <a:spcPts val="40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us</a:t>
            </a:r>
            <a:r>
              <a:rPr lang="en-US" dirty="0">
                <a:latin typeface="Times New Roman" panose="02020603050405020304" pitchFamily="18" charset="0"/>
                <a:ea typeface="Times New Roman" panose="02020603050405020304" pitchFamily="18" charset="0"/>
                <a:cs typeface="Gautami" panose="020B0502040204020203" pitchFamily="34" charset="0"/>
              </a:rPr>
              <a:t> the multiplication of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baseline="30000" dirty="0" err="1">
                <a:latin typeface="Times New Roman" panose="02020603050405020304" pitchFamily="18" charset="0"/>
                <a:ea typeface="Times New Roman" panose="02020603050405020304" pitchFamily="18" charset="0"/>
                <a:cs typeface="Gautami" panose="020B0502040204020203" pitchFamily="34" charset="0"/>
              </a:rPr>
              <a:t>th</a:t>
            </a:r>
            <a:r>
              <a:rPr lang="en-US" dirty="0">
                <a:latin typeface="Times New Roman" panose="02020603050405020304" pitchFamily="18" charset="0"/>
                <a:ea typeface="Times New Roman" panose="02020603050405020304" pitchFamily="18" charset="0"/>
                <a:cs typeface="Gautami" panose="020B0502040204020203" pitchFamily="34" charset="0"/>
              </a:rPr>
              <a:t> row (column) by a non – zero scalar k is symbolically denoted by </a:t>
            </a:r>
            <a:r>
              <a:rPr lang="en-US" dirty="0" err="1">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i</a:t>
            </a:r>
            <a:r>
              <a:rPr lang="en-US" baseline="30000"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k </a:t>
            </a:r>
            <a:r>
              <a:rPr lang="en-US" dirty="0" err="1">
                <a:latin typeface="Times New Roman" panose="02020603050405020304" pitchFamily="18" charset="0"/>
                <a:ea typeface="Times New Roman" panose="02020603050405020304" pitchFamily="18" charset="0"/>
                <a:cs typeface="Gautami" panose="020B0502040204020203" pitchFamily="34" charset="0"/>
              </a:rPr>
              <a:t>R</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b="1"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C</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kC</a:t>
            </a:r>
            <a:r>
              <a:rPr lang="en-US" baseline="-25000" dirty="0" err="1">
                <a:latin typeface="Times New Roman" panose="02020603050405020304" pitchFamily="18" charset="0"/>
                <a:ea typeface="Times New Roman" panose="02020603050405020304" pitchFamily="18" charset="0"/>
                <a:cs typeface="Gautami" panose="020B0502040204020203" pitchFamily="34" charset="0"/>
              </a:rPr>
              <a:t>i</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9" name="Rectangle 8"/>
          <p:cNvSpPr/>
          <p:nvPr/>
        </p:nvSpPr>
        <p:spPr>
          <a:xfrm>
            <a:off x="533400" y="3886200"/>
            <a:ext cx="7620000" cy="1856919"/>
          </a:xfrm>
          <a:prstGeom prst="rect">
            <a:avLst/>
          </a:prstGeom>
        </p:spPr>
        <p:txBody>
          <a:bodyPr wrap="square">
            <a:spAutoFit/>
          </a:bodyPr>
          <a:lstStyle/>
          <a:p>
            <a:pPr marL="629920" marR="0" indent="-629920" algn="just">
              <a:spcBef>
                <a:spcPts val="405"/>
              </a:spcBef>
              <a:spcAft>
                <a:spcPts val="40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(iii)	The addition of the elements of a row (column) with the corresponding elements of any other row (column) which is multiplied by a non–zero scalar.</a:t>
            </a:r>
          </a:p>
          <a:p>
            <a:pPr marL="629920" marR="0" indent="-629920" algn="just">
              <a:spcBef>
                <a:spcPts val="405"/>
              </a:spcBef>
              <a:spcAft>
                <a:spcPts val="40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Thus the addition of the elements of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baseline="30000" dirty="0" err="1">
                <a:latin typeface="Times New Roman" panose="02020603050405020304" pitchFamily="18" charset="0"/>
                <a:ea typeface="Times New Roman" panose="02020603050405020304" pitchFamily="18" charset="0"/>
                <a:cs typeface="Gautami" panose="020B0502040204020203" pitchFamily="34" charset="0"/>
              </a:rPr>
              <a:t>th</a:t>
            </a:r>
            <a:r>
              <a:rPr lang="en-US" dirty="0">
                <a:latin typeface="Times New Roman" panose="02020603050405020304" pitchFamily="18" charset="0"/>
                <a:ea typeface="Times New Roman" panose="02020603050405020304" pitchFamily="18" charset="0"/>
                <a:cs typeface="Gautami" panose="020B0502040204020203" pitchFamily="34" charset="0"/>
              </a:rPr>
              <a:t> row (column) to the corresponding elements of the </a:t>
            </a:r>
            <a:r>
              <a:rPr lang="en-US" dirty="0" err="1">
                <a:latin typeface="Times New Roman" panose="02020603050405020304" pitchFamily="18" charset="0"/>
                <a:ea typeface="Times New Roman" panose="02020603050405020304" pitchFamily="18" charset="0"/>
                <a:cs typeface="Gautami" panose="020B0502040204020203" pitchFamily="34" charset="0"/>
              </a:rPr>
              <a:t>j</a:t>
            </a:r>
            <a:r>
              <a:rPr lang="en-US" baseline="30000" dirty="0" err="1">
                <a:latin typeface="Times New Roman" panose="02020603050405020304" pitchFamily="18" charset="0"/>
                <a:ea typeface="Times New Roman" panose="02020603050405020304" pitchFamily="18" charset="0"/>
                <a:cs typeface="Gautami" panose="020B0502040204020203" pitchFamily="34" charset="0"/>
              </a:rPr>
              <a:t>th</a:t>
            </a:r>
            <a:r>
              <a:rPr lang="en-US" dirty="0">
                <a:latin typeface="Times New Roman" panose="02020603050405020304" pitchFamily="18" charset="0"/>
                <a:ea typeface="Times New Roman" panose="02020603050405020304" pitchFamily="18" charset="0"/>
                <a:cs typeface="Gautami" panose="020B0502040204020203" pitchFamily="34" charset="0"/>
              </a:rPr>
              <a:t> row (column) which is multiplied by a non – zero scalar k. </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10" name="Rectangle 9"/>
          <p:cNvSpPr/>
          <p:nvPr/>
        </p:nvSpPr>
        <p:spPr>
          <a:xfrm>
            <a:off x="533400" y="5906869"/>
            <a:ext cx="6858000" cy="369332"/>
          </a:xfrm>
          <a:prstGeom prst="rect">
            <a:avLst/>
          </a:prstGeom>
        </p:spPr>
        <p:txBody>
          <a:bodyPr wrap="square">
            <a:spAutoFit/>
          </a:bodyPr>
          <a:lstStyle/>
          <a:p>
            <a:pPr marL="1170305" marR="0" indent="-1170305" algn="just">
              <a:spcBef>
                <a:spcPts val="525"/>
              </a:spcBef>
              <a:spcAft>
                <a:spcPts val="525"/>
              </a:spcAft>
              <a:tabLst>
                <a:tab pos="361950" algn="l"/>
                <a:tab pos="630555" algn="l"/>
                <a:tab pos="900430" algn="l"/>
                <a:tab pos="1170305" algn="l"/>
              </a:tabLst>
            </a:pPr>
            <a:r>
              <a:rPr lang="en-US" b="1" dirty="0">
                <a:latin typeface="Times New Roman" panose="02020603050405020304" pitchFamily="18" charset="0"/>
                <a:ea typeface="Times New Roman" panose="02020603050405020304" pitchFamily="18" charset="0"/>
                <a:cs typeface="Gautami" panose="020B0502040204020203" pitchFamily="34" charset="0"/>
              </a:rPr>
              <a:t>Note:</a:t>
            </a:r>
            <a:r>
              <a:rPr lang="en-US" dirty="0">
                <a:latin typeface="Times New Roman" panose="02020603050405020304" pitchFamily="18" charset="0"/>
                <a:ea typeface="Times New Roman" panose="02020603050405020304" pitchFamily="18" charset="0"/>
                <a:cs typeface="Gautami" panose="020B0502040204020203" pitchFamily="34" charset="0"/>
              </a:rPr>
              <a:t>	Elementary transformations does not change the rank of a matrix</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Tree>
    <p:extLst>
      <p:ext uri="{BB962C8B-B14F-4D97-AF65-F5344CB8AC3E}">
        <p14:creationId xmlns:p14="http://schemas.microsoft.com/office/powerpoint/2010/main" val="397208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8" grpId="0"/>
      <p:bldP spid="9" grpId="0"/>
      <p:bldP spid="1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70</a:t>
            </a:fld>
            <a:endParaRPr lang="en-US"/>
          </a:p>
        </p:txBody>
      </p:sp>
      <p:pic>
        <p:nvPicPr>
          <p:cNvPr id="3" name="Picture 2"/>
          <p:cNvPicPr>
            <a:picLocks noChangeAspect="1"/>
          </p:cNvPicPr>
          <p:nvPr/>
        </p:nvPicPr>
        <p:blipFill>
          <a:blip r:embed="rId2"/>
          <a:stretch>
            <a:fillRect/>
          </a:stretch>
        </p:blipFill>
        <p:spPr>
          <a:xfrm>
            <a:off x="381000" y="381000"/>
            <a:ext cx="6715125" cy="1905000"/>
          </a:xfrm>
          <a:prstGeom prst="rect">
            <a:avLst/>
          </a:prstGeom>
        </p:spPr>
      </p:pic>
      <p:pic>
        <p:nvPicPr>
          <p:cNvPr id="4" name="Picture 3"/>
          <p:cNvPicPr>
            <a:picLocks noChangeAspect="1"/>
          </p:cNvPicPr>
          <p:nvPr/>
        </p:nvPicPr>
        <p:blipFill>
          <a:blip r:embed="rId3"/>
          <a:stretch>
            <a:fillRect/>
          </a:stretch>
        </p:blipFill>
        <p:spPr>
          <a:xfrm>
            <a:off x="1133475" y="2505075"/>
            <a:ext cx="4429125" cy="1847850"/>
          </a:xfrm>
          <a:prstGeom prst="rect">
            <a:avLst/>
          </a:prstGeom>
        </p:spPr>
      </p:pic>
      <p:pic>
        <p:nvPicPr>
          <p:cNvPr id="5" name="Picture 4"/>
          <p:cNvPicPr>
            <a:picLocks noChangeAspect="1"/>
          </p:cNvPicPr>
          <p:nvPr/>
        </p:nvPicPr>
        <p:blipFill>
          <a:blip r:embed="rId4"/>
          <a:stretch>
            <a:fillRect/>
          </a:stretch>
        </p:blipFill>
        <p:spPr>
          <a:xfrm>
            <a:off x="1419225" y="4581525"/>
            <a:ext cx="4219575" cy="523875"/>
          </a:xfrm>
          <a:prstGeom prst="rect">
            <a:avLst/>
          </a:prstGeom>
        </p:spPr>
      </p:pic>
    </p:spTree>
    <p:extLst>
      <p:ext uri="{BB962C8B-B14F-4D97-AF65-F5344CB8AC3E}">
        <p14:creationId xmlns:p14="http://schemas.microsoft.com/office/powerpoint/2010/main" val="325840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71</a:t>
            </a:fld>
            <a:endParaRPr lang="en-US"/>
          </a:p>
        </p:txBody>
      </p:sp>
      <p:pic>
        <p:nvPicPr>
          <p:cNvPr id="3" name="Picture 2"/>
          <p:cNvPicPr>
            <a:picLocks noChangeAspect="1"/>
          </p:cNvPicPr>
          <p:nvPr/>
        </p:nvPicPr>
        <p:blipFill>
          <a:blip r:embed="rId2"/>
          <a:stretch>
            <a:fillRect/>
          </a:stretch>
        </p:blipFill>
        <p:spPr>
          <a:xfrm>
            <a:off x="838200" y="409575"/>
            <a:ext cx="6372225" cy="2105025"/>
          </a:xfrm>
          <a:prstGeom prst="rect">
            <a:avLst/>
          </a:prstGeom>
        </p:spPr>
      </p:pic>
      <p:pic>
        <p:nvPicPr>
          <p:cNvPr id="4" name="Picture 3"/>
          <p:cNvPicPr>
            <a:picLocks noChangeAspect="1"/>
          </p:cNvPicPr>
          <p:nvPr/>
        </p:nvPicPr>
        <p:blipFill>
          <a:blip r:embed="rId3"/>
          <a:stretch>
            <a:fillRect/>
          </a:stretch>
        </p:blipFill>
        <p:spPr>
          <a:xfrm>
            <a:off x="914400" y="2590800"/>
            <a:ext cx="6457950" cy="1504950"/>
          </a:xfrm>
          <a:prstGeom prst="rect">
            <a:avLst/>
          </a:prstGeom>
        </p:spPr>
      </p:pic>
      <p:pic>
        <p:nvPicPr>
          <p:cNvPr id="5" name="Picture 4"/>
          <p:cNvPicPr>
            <a:picLocks noChangeAspect="1"/>
          </p:cNvPicPr>
          <p:nvPr/>
        </p:nvPicPr>
        <p:blipFill>
          <a:blip r:embed="rId4"/>
          <a:stretch>
            <a:fillRect/>
          </a:stretch>
        </p:blipFill>
        <p:spPr>
          <a:xfrm>
            <a:off x="542925" y="4467225"/>
            <a:ext cx="7381875" cy="1323975"/>
          </a:xfrm>
          <a:prstGeom prst="rect">
            <a:avLst/>
          </a:prstGeom>
        </p:spPr>
      </p:pic>
    </p:spTree>
    <p:extLst>
      <p:ext uri="{BB962C8B-B14F-4D97-AF65-F5344CB8AC3E}">
        <p14:creationId xmlns:p14="http://schemas.microsoft.com/office/powerpoint/2010/main" val="109088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72</a:t>
            </a:fld>
            <a:endParaRPr lang="en-US"/>
          </a:p>
        </p:txBody>
      </p:sp>
      <p:pic>
        <p:nvPicPr>
          <p:cNvPr id="3" name="Picture 2"/>
          <p:cNvPicPr>
            <a:picLocks noChangeAspect="1"/>
          </p:cNvPicPr>
          <p:nvPr/>
        </p:nvPicPr>
        <p:blipFill>
          <a:blip r:embed="rId2"/>
          <a:stretch>
            <a:fillRect/>
          </a:stretch>
        </p:blipFill>
        <p:spPr>
          <a:xfrm>
            <a:off x="990600" y="381000"/>
            <a:ext cx="6877050" cy="1352550"/>
          </a:xfrm>
          <a:prstGeom prst="rect">
            <a:avLst/>
          </a:prstGeom>
        </p:spPr>
      </p:pic>
      <p:pic>
        <p:nvPicPr>
          <p:cNvPr id="4" name="Picture 3"/>
          <p:cNvPicPr>
            <a:picLocks noChangeAspect="1"/>
          </p:cNvPicPr>
          <p:nvPr/>
        </p:nvPicPr>
        <p:blipFill>
          <a:blip r:embed="rId3"/>
          <a:stretch>
            <a:fillRect/>
          </a:stretch>
        </p:blipFill>
        <p:spPr>
          <a:xfrm>
            <a:off x="914400" y="1876425"/>
            <a:ext cx="6943725" cy="1323975"/>
          </a:xfrm>
          <a:prstGeom prst="rect">
            <a:avLst/>
          </a:prstGeom>
        </p:spPr>
      </p:pic>
      <p:pic>
        <p:nvPicPr>
          <p:cNvPr id="5" name="Picture 4"/>
          <p:cNvPicPr>
            <a:picLocks noChangeAspect="1"/>
          </p:cNvPicPr>
          <p:nvPr/>
        </p:nvPicPr>
        <p:blipFill>
          <a:blip r:embed="rId4"/>
          <a:stretch>
            <a:fillRect/>
          </a:stretch>
        </p:blipFill>
        <p:spPr>
          <a:xfrm>
            <a:off x="1066800" y="3324225"/>
            <a:ext cx="6686550" cy="1628775"/>
          </a:xfrm>
          <a:prstGeom prst="rect">
            <a:avLst/>
          </a:prstGeom>
        </p:spPr>
      </p:pic>
      <p:pic>
        <p:nvPicPr>
          <p:cNvPr id="6" name="Picture 5"/>
          <p:cNvPicPr>
            <a:picLocks noChangeAspect="1"/>
          </p:cNvPicPr>
          <p:nvPr/>
        </p:nvPicPr>
        <p:blipFill>
          <a:blip r:embed="rId5"/>
          <a:stretch>
            <a:fillRect/>
          </a:stretch>
        </p:blipFill>
        <p:spPr>
          <a:xfrm>
            <a:off x="1066800" y="5276850"/>
            <a:ext cx="6772275" cy="1200150"/>
          </a:xfrm>
          <a:prstGeom prst="rect">
            <a:avLst/>
          </a:prstGeom>
        </p:spPr>
      </p:pic>
    </p:spTree>
    <p:extLst>
      <p:ext uri="{BB962C8B-B14F-4D97-AF65-F5344CB8AC3E}">
        <p14:creationId xmlns:p14="http://schemas.microsoft.com/office/powerpoint/2010/main" val="161702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73</a:t>
            </a:fld>
            <a:endParaRPr lang="en-US"/>
          </a:p>
        </p:txBody>
      </p:sp>
      <p:pic>
        <p:nvPicPr>
          <p:cNvPr id="3" name="Picture 2"/>
          <p:cNvPicPr>
            <a:picLocks noChangeAspect="1"/>
          </p:cNvPicPr>
          <p:nvPr/>
        </p:nvPicPr>
        <p:blipFill>
          <a:blip r:embed="rId2"/>
          <a:stretch>
            <a:fillRect/>
          </a:stretch>
        </p:blipFill>
        <p:spPr>
          <a:xfrm>
            <a:off x="838200" y="390525"/>
            <a:ext cx="6810375" cy="1209675"/>
          </a:xfrm>
          <a:prstGeom prst="rect">
            <a:avLst/>
          </a:prstGeom>
        </p:spPr>
      </p:pic>
      <p:pic>
        <p:nvPicPr>
          <p:cNvPr id="4" name="Picture 3"/>
          <p:cNvPicPr>
            <a:picLocks noChangeAspect="1"/>
          </p:cNvPicPr>
          <p:nvPr/>
        </p:nvPicPr>
        <p:blipFill>
          <a:blip r:embed="rId3"/>
          <a:stretch>
            <a:fillRect/>
          </a:stretch>
        </p:blipFill>
        <p:spPr>
          <a:xfrm>
            <a:off x="685800" y="1828800"/>
            <a:ext cx="7477125" cy="1323975"/>
          </a:xfrm>
          <a:prstGeom prst="rect">
            <a:avLst/>
          </a:prstGeom>
        </p:spPr>
      </p:pic>
      <p:pic>
        <p:nvPicPr>
          <p:cNvPr id="5" name="Picture 4"/>
          <p:cNvPicPr>
            <a:picLocks noChangeAspect="1"/>
          </p:cNvPicPr>
          <p:nvPr/>
        </p:nvPicPr>
        <p:blipFill>
          <a:blip r:embed="rId4"/>
          <a:stretch>
            <a:fillRect/>
          </a:stretch>
        </p:blipFill>
        <p:spPr>
          <a:xfrm>
            <a:off x="914400" y="3248025"/>
            <a:ext cx="6781800" cy="866775"/>
          </a:xfrm>
          <a:prstGeom prst="rect">
            <a:avLst/>
          </a:prstGeom>
        </p:spPr>
      </p:pic>
      <p:pic>
        <p:nvPicPr>
          <p:cNvPr id="6" name="Picture 5"/>
          <p:cNvPicPr>
            <a:picLocks noChangeAspect="1"/>
          </p:cNvPicPr>
          <p:nvPr/>
        </p:nvPicPr>
        <p:blipFill>
          <a:blip r:embed="rId5"/>
          <a:stretch>
            <a:fillRect/>
          </a:stretch>
        </p:blipFill>
        <p:spPr>
          <a:xfrm>
            <a:off x="1676400" y="4419600"/>
            <a:ext cx="5372100" cy="1619250"/>
          </a:xfrm>
          <a:prstGeom prst="rect">
            <a:avLst/>
          </a:prstGeom>
        </p:spPr>
      </p:pic>
    </p:spTree>
    <p:extLst>
      <p:ext uri="{BB962C8B-B14F-4D97-AF65-F5344CB8AC3E}">
        <p14:creationId xmlns:p14="http://schemas.microsoft.com/office/powerpoint/2010/main" val="339893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74</a:t>
            </a:fld>
            <a:endParaRPr lang="en-US"/>
          </a:p>
        </p:txBody>
      </p:sp>
      <p:pic>
        <p:nvPicPr>
          <p:cNvPr id="3" name="Picture 2"/>
          <p:cNvPicPr>
            <a:picLocks noChangeAspect="1"/>
          </p:cNvPicPr>
          <p:nvPr/>
        </p:nvPicPr>
        <p:blipFill>
          <a:blip r:embed="rId2"/>
          <a:stretch>
            <a:fillRect/>
          </a:stretch>
        </p:blipFill>
        <p:spPr>
          <a:xfrm>
            <a:off x="1524000" y="457200"/>
            <a:ext cx="5800725" cy="2600325"/>
          </a:xfrm>
          <a:prstGeom prst="rect">
            <a:avLst/>
          </a:prstGeom>
        </p:spPr>
      </p:pic>
      <p:pic>
        <p:nvPicPr>
          <p:cNvPr id="5" name="Picture 4"/>
          <p:cNvPicPr>
            <a:picLocks noChangeAspect="1"/>
          </p:cNvPicPr>
          <p:nvPr/>
        </p:nvPicPr>
        <p:blipFill>
          <a:blip r:embed="rId3"/>
          <a:stretch>
            <a:fillRect/>
          </a:stretch>
        </p:blipFill>
        <p:spPr>
          <a:xfrm>
            <a:off x="381000" y="3276600"/>
            <a:ext cx="7658100" cy="1514475"/>
          </a:xfrm>
          <a:prstGeom prst="rect">
            <a:avLst/>
          </a:prstGeom>
        </p:spPr>
      </p:pic>
    </p:spTree>
    <p:extLst>
      <p:ext uri="{BB962C8B-B14F-4D97-AF65-F5344CB8AC3E}">
        <p14:creationId xmlns:p14="http://schemas.microsoft.com/office/powerpoint/2010/main" val="229962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75</a:t>
            </a:fld>
            <a:endParaRPr lang="en-US"/>
          </a:p>
        </p:txBody>
      </p:sp>
      <p:pic>
        <p:nvPicPr>
          <p:cNvPr id="3" name="Picture 2"/>
          <p:cNvPicPr>
            <a:picLocks noChangeAspect="1"/>
          </p:cNvPicPr>
          <p:nvPr/>
        </p:nvPicPr>
        <p:blipFill>
          <a:blip r:embed="rId2"/>
          <a:stretch>
            <a:fillRect/>
          </a:stretch>
        </p:blipFill>
        <p:spPr>
          <a:xfrm>
            <a:off x="228600" y="228600"/>
            <a:ext cx="6467475" cy="1838325"/>
          </a:xfrm>
          <a:prstGeom prst="rect">
            <a:avLst/>
          </a:prstGeom>
        </p:spPr>
      </p:pic>
      <p:pic>
        <p:nvPicPr>
          <p:cNvPr id="4" name="Picture 3"/>
          <p:cNvPicPr>
            <a:picLocks noChangeAspect="1"/>
          </p:cNvPicPr>
          <p:nvPr/>
        </p:nvPicPr>
        <p:blipFill>
          <a:blip r:embed="rId3"/>
          <a:stretch>
            <a:fillRect/>
          </a:stretch>
        </p:blipFill>
        <p:spPr>
          <a:xfrm>
            <a:off x="1066800" y="2209800"/>
            <a:ext cx="6438900" cy="3200400"/>
          </a:xfrm>
          <a:prstGeom prst="rect">
            <a:avLst/>
          </a:prstGeom>
        </p:spPr>
      </p:pic>
    </p:spTree>
    <p:extLst>
      <p:ext uri="{BB962C8B-B14F-4D97-AF65-F5344CB8AC3E}">
        <p14:creationId xmlns:p14="http://schemas.microsoft.com/office/powerpoint/2010/main" val="428291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76</a:t>
            </a:fld>
            <a:endParaRPr lang="en-US"/>
          </a:p>
        </p:txBody>
      </p:sp>
      <p:pic>
        <p:nvPicPr>
          <p:cNvPr id="3" name="Picture 2"/>
          <p:cNvPicPr>
            <a:picLocks noChangeAspect="1"/>
          </p:cNvPicPr>
          <p:nvPr/>
        </p:nvPicPr>
        <p:blipFill>
          <a:blip r:embed="rId2"/>
          <a:stretch>
            <a:fillRect/>
          </a:stretch>
        </p:blipFill>
        <p:spPr>
          <a:xfrm>
            <a:off x="1447800" y="381000"/>
            <a:ext cx="5743575" cy="1905000"/>
          </a:xfrm>
          <a:prstGeom prst="rect">
            <a:avLst/>
          </a:prstGeom>
        </p:spPr>
      </p:pic>
      <p:pic>
        <p:nvPicPr>
          <p:cNvPr id="4" name="Picture 3"/>
          <p:cNvPicPr>
            <a:picLocks noChangeAspect="1"/>
          </p:cNvPicPr>
          <p:nvPr/>
        </p:nvPicPr>
        <p:blipFill>
          <a:blip r:embed="rId3"/>
          <a:stretch>
            <a:fillRect/>
          </a:stretch>
        </p:blipFill>
        <p:spPr>
          <a:xfrm>
            <a:off x="609600" y="2447925"/>
            <a:ext cx="7496175" cy="3343275"/>
          </a:xfrm>
          <a:prstGeom prst="rect">
            <a:avLst/>
          </a:prstGeom>
        </p:spPr>
      </p:pic>
    </p:spTree>
    <p:extLst>
      <p:ext uri="{BB962C8B-B14F-4D97-AF65-F5344CB8AC3E}">
        <p14:creationId xmlns:p14="http://schemas.microsoft.com/office/powerpoint/2010/main" val="187966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77</a:t>
            </a:fld>
            <a:endParaRPr lang="en-US"/>
          </a:p>
        </p:txBody>
      </p:sp>
      <p:pic>
        <p:nvPicPr>
          <p:cNvPr id="3" name="Picture 2"/>
          <p:cNvPicPr>
            <a:picLocks noChangeAspect="1"/>
          </p:cNvPicPr>
          <p:nvPr/>
        </p:nvPicPr>
        <p:blipFill>
          <a:blip r:embed="rId2"/>
          <a:stretch>
            <a:fillRect/>
          </a:stretch>
        </p:blipFill>
        <p:spPr>
          <a:xfrm>
            <a:off x="1752600" y="381000"/>
            <a:ext cx="3971925" cy="1771650"/>
          </a:xfrm>
          <a:prstGeom prst="rect">
            <a:avLst/>
          </a:prstGeom>
        </p:spPr>
      </p:pic>
      <p:pic>
        <p:nvPicPr>
          <p:cNvPr id="4" name="Picture 3"/>
          <p:cNvPicPr>
            <a:picLocks noChangeAspect="1"/>
          </p:cNvPicPr>
          <p:nvPr/>
        </p:nvPicPr>
        <p:blipFill>
          <a:blip r:embed="rId3"/>
          <a:stretch>
            <a:fillRect/>
          </a:stretch>
        </p:blipFill>
        <p:spPr>
          <a:xfrm>
            <a:off x="1143000" y="2381250"/>
            <a:ext cx="6800850" cy="2571750"/>
          </a:xfrm>
          <a:prstGeom prst="rect">
            <a:avLst/>
          </a:prstGeom>
        </p:spPr>
      </p:pic>
      <p:pic>
        <p:nvPicPr>
          <p:cNvPr id="5" name="Picture 4"/>
          <p:cNvPicPr>
            <a:picLocks noChangeAspect="1"/>
          </p:cNvPicPr>
          <p:nvPr/>
        </p:nvPicPr>
        <p:blipFill>
          <a:blip r:embed="rId4"/>
          <a:stretch>
            <a:fillRect/>
          </a:stretch>
        </p:blipFill>
        <p:spPr>
          <a:xfrm>
            <a:off x="1447800" y="5334000"/>
            <a:ext cx="4991100" cy="552450"/>
          </a:xfrm>
          <a:prstGeom prst="rect">
            <a:avLst/>
          </a:prstGeom>
        </p:spPr>
      </p:pic>
    </p:spTree>
    <p:extLst>
      <p:ext uri="{BB962C8B-B14F-4D97-AF65-F5344CB8AC3E}">
        <p14:creationId xmlns:p14="http://schemas.microsoft.com/office/powerpoint/2010/main" val="94266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78</a:t>
            </a:fld>
            <a:endParaRPr lang="en-US"/>
          </a:p>
        </p:txBody>
      </p:sp>
      <p:pic>
        <p:nvPicPr>
          <p:cNvPr id="3" name="Picture 2"/>
          <p:cNvPicPr>
            <a:picLocks noChangeAspect="1"/>
          </p:cNvPicPr>
          <p:nvPr/>
        </p:nvPicPr>
        <p:blipFill>
          <a:blip r:embed="rId2"/>
          <a:stretch>
            <a:fillRect/>
          </a:stretch>
        </p:blipFill>
        <p:spPr>
          <a:xfrm>
            <a:off x="762000" y="304800"/>
            <a:ext cx="7048500" cy="3981450"/>
          </a:xfrm>
          <a:prstGeom prst="rect">
            <a:avLst/>
          </a:prstGeom>
        </p:spPr>
      </p:pic>
      <p:pic>
        <p:nvPicPr>
          <p:cNvPr id="4" name="Picture 3"/>
          <p:cNvPicPr>
            <a:picLocks noChangeAspect="1"/>
          </p:cNvPicPr>
          <p:nvPr/>
        </p:nvPicPr>
        <p:blipFill>
          <a:blip r:embed="rId3"/>
          <a:stretch>
            <a:fillRect/>
          </a:stretch>
        </p:blipFill>
        <p:spPr>
          <a:xfrm>
            <a:off x="990600" y="4572000"/>
            <a:ext cx="6229350" cy="695325"/>
          </a:xfrm>
          <a:prstGeom prst="rect">
            <a:avLst/>
          </a:prstGeom>
        </p:spPr>
      </p:pic>
    </p:spTree>
    <p:extLst>
      <p:ext uri="{BB962C8B-B14F-4D97-AF65-F5344CB8AC3E}">
        <p14:creationId xmlns:p14="http://schemas.microsoft.com/office/powerpoint/2010/main" val="260156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79</a:t>
            </a:fld>
            <a:endParaRPr lang="en-US"/>
          </a:p>
        </p:txBody>
      </p:sp>
      <p:pic>
        <p:nvPicPr>
          <p:cNvPr id="3" name="Picture 2"/>
          <p:cNvPicPr>
            <a:picLocks noChangeAspect="1"/>
          </p:cNvPicPr>
          <p:nvPr/>
        </p:nvPicPr>
        <p:blipFill>
          <a:blip r:embed="rId2"/>
          <a:stretch>
            <a:fillRect/>
          </a:stretch>
        </p:blipFill>
        <p:spPr>
          <a:xfrm>
            <a:off x="1828800" y="333375"/>
            <a:ext cx="3476625" cy="1419225"/>
          </a:xfrm>
          <a:prstGeom prst="rect">
            <a:avLst/>
          </a:prstGeom>
        </p:spPr>
      </p:pic>
      <p:pic>
        <p:nvPicPr>
          <p:cNvPr id="4" name="Picture 3"/>
          <p:cNvPicPr>
            <a:picLocks noChangeAspect="1"/>
          </p:cNvPicPr>
          <p:nvPr/>
        </p:nvPicPr>
        <p:blipFill>
          <a:blip r:embed="rId3"/>
          <a:stretch>
            <a:fillRect/>
          </a:stretch>
        </p:blipFill>
        <p:spPr>
          <a:xfrm>
            <a:off x="990600" y="1981200"/>
            <a:ext cx="6810375" cy="962025"/>
          </a:xfrm>
          <a:prstGeom prst="rect">
            <a:avLst/>
          </a:prstGeom>
        </p:spPr>
      </p:pic>
      <p:pic>
        <p:nvPicPr>
          <p:cNvPr id="6" name="Picture 5"/>
          <p:cNvPicPr>
            <a:picLocks noChangeAspect="1"/>
          </p:cNvPicPr>
          <p:nvPr/>
        </p:nvPicPr>
        <p:blipFill>
          <a:blip r:embed="rId4"/>
          <a:stretch>
            <a:fillRect/>
          </a:stretch>
        </p:blipFill>
        <p:spPr>
          <a:xfrm>
            <a:off x="838200" y="3276600"/>
            <a:ext cx="6981825" cy="1762125"/>
          </a:xfrm>
          <a:prstGeom prst="rect">
            <a:avLst/>
          </a:prstGeom>
        </p:spPr>
      </p:pic>
    </p:spTree>
    <p:extLst>
      <p:ext uri="{BB962C8B-B14F-4D97-AF65-F5344CB8AC3E}">
        <p14:creationId xmlns:p14="http://schemas.microsoft.com/office/powerpoint/2010/main" val="369026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a:t>
            </a:fld>
            <a:endParaRPr lang="en-US"/>
          </a:p>
        </p:txBody>
      </p:sp>
      <p:sp>
        <p:nvSpPr>
          <p:cNvPr id="3" name="Rectangle 2"/>
          <p:cNvSpPr/>
          <p:nvPr/>
        </p:nvSpPr>
        <p:spPr>
          <a:xfrm>
            <a:off x="381000" y="381000"/>
            <a:ext cx="6324600" cy="369332"/>
          </a:xfrm>
          <a:prstGeom prst="rect">
            <a:avLst/>
          </a:prstGeom>
        </p:spPr>
        <p:txBody>
          <a:bodyPr wrap="square">
            <a:spAutoFit/>
          </a:bodyPr>
          <a:lstStyle/>
          <a:p>
            <a:r>
              <a:rPr lang="en-US" b="1" cap="all" spc="-20" dirty="0">
                <a:latin typeface="Times New Roman" panose="02020603050405020304" pitchFamily="18" charset="0"/>
                <a:ea typeface="Times New Roman" panose="02020603050405020304" pitchFamily="18" charset="0"/>
                <a:cs typeface="Gautami" panose="020B0502040204020203" pitchFamily="34" charset="0"/>
              </a:rPr>
              <a:t>Echelon form </a:t>
            </a:r>
            <a:r>
              <a:rPr lang="en-US" sz="1200" b="1" cap="all" spc="-20"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or</a:t>
            </a:r>
            <a:r>
              <a:rPr lang="en-US" b="1" cap="all" spc="-20" dirty="0">
                <a:latin typeface="Times New Roman" panose="02020603050405020304" pitchFamily="18" charset="0"/>
                <a:ea typeface="Times New Roman" panose="02020603050405020304" pitchFamily="18" charset="0"/>
                <a:cs typeface="Gautami" panose="020B0502040204020203" pitchFamily="34" charset="0"/>
              </a:rPr>
              <a:t> Triangular form of a matrix</a:t>
            </a:r>
            <a:endParaRPr lang="en-US" dirty="0"/>
          </a:p>
        </p:txBody>
      </p:sp>
      <p:sp>
        <p:nvSpPr>
          <p:cNvPr id="4" name="Rectangle 3"/>
          <p:cNvSpPr/>
          <p:nvPr/>
        </p:nvSpPr>
        <p:spPr>
          <a:xfrm>
            <a:off x="304800" y="990601"/>
            <a:ext cx="7848600" cy="3226524"/>
          </a:xfrm>
          <a:prstGeom prst="rect">
            <a:avLst/>
          </a:prstGeom>
        </p:spPr>
        <p:txBody>
          <a:bodyPr wrap="square">
            <a:spAutoFit/>
          </a:bodyPr>
          <a:lstStyle/>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A matrix is said to be in Echelon form or Triangular form if the following three properties are satisfied.</a:t>
            </a:r>
          </a:p>
          <a:p>
            <a:pPr marL="360045" marR="0" indent="-36004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dirty="0" err="1">
                <a:latin typeface="Times New Roman" panose="02020603050405020304" pitchFamily="18" charset="0"/>
                <a:ea typeface="Times New Roman" panose="02020603050405020304" pitchFamily="18" charset="0"/>
                <a:cs typeface="Gautami" panose="020B0502040204020203" pitchFamily="34" charset="0"/>
              </a:rPr>
              <a:t>i</a:t>
            </a:r>
            <a:r>
              <a:rPr lang="en-US" dirty="0">
                <a:latin typeface="Times New Roman" panose="02020603050405020304" pitchFamily="18" charset="0"/>
                <a:ea typeface="Times New Roman" panose="02020603050405020304" pitchFamily="18" charset="0"/>
                <a:cs typeface="Gautami" panose="020B0502040204020203" pitchFamily="34" charset="0"/>
              </a:rPr>
              <a:t>)	Zero rows, if any, must be below the non – zero rows.</a:t>
            </a:r>
          </a:p>
          <a:p>
            <a:pPr marL="630555" marR="0" indent="-63055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(ii)	</a:t>
            </a:r>
            <a:r>
              <a:rPr lang="en-US" spc="-20" dirty="0">
                <a:latin typeface="Times New Roman" panose="02020603050405020304" pitchFamily="18" charset="0"/>
                <a:ea typeface="Times New Roman" panose="02020603050405020304" pitchFamily="18" charset="0"/>
                <a:cs typeface="Gautami" panose="020B0502040204020203" pitchFamily="34" charset="0"/>
              </a:rPr>
              <a:t>The first non-zero element of a non-zero row is equal to unity (1)</a:t>
            </a:r>
            <a:endParaRPr lang="en-US" dirty="0">
              <a:latin typeface="Times New Roman" panose="02020603050405020304" pitchFamily="18" charset="0"/>
              <a:ea typeface="Times New Roman" panose="02020603050405020304" pitchFamily="18" charset="0"/>
              <a:cs typeface="Gautami" panose="020B0502040204020203" pitchFamily="34" charset="0"/>
            </a:endParaRPr>
          </a:p>
          <a:p>
            <a:pPr marL="630555" marR="0" indent="-630555" algn="just">
              <a:spcBef>
                <a:spcPts val="525"/>
              </a:spcBef>
              <a:spcAft>
                <a:spcPts val="525"/>
              </a:spcAft>
              <a:tabLst>
                <a:tab pos="361950" algn="l"/>
                <a:tab pos="630555" algn="l"/>
                <a:tab pos="900430" algn="l"/>
                <a:tab pos="1170305" algn="l"/>
              </a:tabLst>
            </a:pPr>
            <a:r>
              <a:rPr lang="en-US" spc="-20" dirty="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(iii)	The number of zeros before the non – zero element of a row is less than such zeros in the next row.</a:t>
            </a:r>
          </a:p>
          <a:p>
            <a:pPr marL="630555" marR="0" indent="-630555"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t>
            </a:r>
            <a:r>
              <a:rPr lang="en-US" b="1" dirty="0">
                <a:latin typeface="Times New Roman" panose="02020603050405020304" pitchFamily="18" charset="0"/>
                <a:ea typeface="Times New Roman" panose="02020603050405020304" pitchFamily="18" charset="0"/>
                <a:cs typeface="Gautami" panose="020B0502040204020203" pitchFamily="34" charset="0"/>
              </a:rPr>
              <a:t>Note</a:t>
            </a:r>
            <a:r>
              <a:rPr lang="en-US" dirty="0">
                <a:latin typeface="Times New Roman" panose="02020603050405020304" pitchFamily="18" charset="0"/>
                <a:ea typeface="Times New Roman" panose="02020603050405020304" pitchFamily="18" charset="0"/>
                <a:cs typeface="Gautami" panose="020B0502040204020203" pitchFamily="34" charset="0"/>
              </a:rPr>
              <a:t>: – Condition (ii) is not compulsory.</a:t>
            </a:r>
          </a:p>
          <a:p>
            <a:pPr marL="361950" marR="0" indent="-361950" algn="just">
              <a:spcBef>
                <a:spcPts val="525"/>
              </a:spcBef>
              <a:spcAft>
                <a:spcPts val="525"/>
              </a:spcAft>
              <a:tabLst>
                <a:tab pos="361950" algn="l"/>
                <a:tab pos="630555" algn="l"/>
                <a:tab pos="900430" algn="l"/>
                <a:tab pos="1170305" algn="l"/>
              </a:tabLst>
            </a:pPr>
            <a:r>
              <a:rPr lang="en-US" dirty="0">
                <a:latin typeface="Times New Roman" panose="02020603050405020304" pitchFamily="18" charset="0"/>
                <a:ea typeface="Times New Roman" panose="02020603050405020304" pitchFamily="18" charset="0"/>
                <a:cs typeface="Gautami" panose="020B0502040204020203" pitchFamily="34" charset="0"/>
              </a:rPr>
              <a:t>	After reducing the matrix A to Echelon form, </a:t>
            </a:r>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t</a:t>
            </a:r>
            <a:r>
              <a:rPr lang="en-US" dirty="0">
                <a:latin typeface="Times New Roman" panose="02020603050405020304" pitchFamily="18" charset="0"/>
                <a:ea typeface="Times New Roman" panose="02020603050405020304" pitchFamily="18" charset="0"/>
                <a:cs typeface="Gautami" panose="020B0502040204020203" pitchFamily="34" charset="0"/>
              </a:rPr>
              <a:t>he number of non – zero rows gives the rank of the matrix.</a:t>
            </a:r>
            <a:endParaRPr lang="en-US" dirty="0">
              <a:effectLst/>
              <a:latin typeface="Times New Roman" panose="02020603050405020304" pitchFamily="18" charset="0"/>
              <a:ea typeface="Times New Roman" panose="02020603050405020304" pitchFamily="18" charset="0"/>
              <a:cs typeface="Gautami" panose="020B0502040204020203" pitchFamily="34" charset="0"/>
            </a:endParaRPr>
          </a:p>
        </p:txBody>
      </p:sp>
      <p:sp>
        <p:nvSpPr>
          <p:cNvPr id="5" name="Rectangle 4"/>
          <p:cNvSpPr/>
          <p:nvPr/>
        </p:nvSpPr>
        <p:spPr>
          <a:xfrm>
            <a:off x="609600" y="4572000"/>
            <a:ext cx="2052293" cy="369332"/>
          </a:xfrm>
          <a:prstGeom prst="rect">
            <a:avLst/>
          </a:prstGeom>
        </p:spPr>
        <p:txBody>
          <a:bodyPr wrap="none">
            <a:spAutoFit/>
          </a:bodyPr>
          <a:lstStyle/>
          <a:p>
            <a:r>
              <a:rPr lang="en-US" b="1" dirty="0" err="1">
                <a:solidFill>
                  <a:srgbClr val="FF0000"/>
                </a:solidFill>
                <a:latin typeface="Times New Roman" panose="02020603050405020304" pitchFamily="18" charset="0"/>
                <a:ea typeface="Times New Roman" panose="02020603050405020304" pitchFamily="18" charset="0"/>
                <a:cs typeface="Gautami" panose="020B0502040204020203" pitchFamily="34" charset="0"/>
              </a:rPr>
              <a:t>Ex</a:t>
            </a:r>
            <a:r>
              <a:rPr lang="en-US" b="1" dirty="0" err="1" smtClean="0">
                <a:solidFill>
                  <a:srgbClr val="FF0000"/>
                </a:solidFill>
                <a:latin typeface="Times New Roman" panose="02020603050405020304" pitchFamily="18" charset="0"/>
                <a:ea typeface="Times New Roman" panose="02020603050405020304" pitchFamily="18" charset="0"/>
                <a:cs typeface="Gautami" panose="020B0502040204020203" pitchFamily="34" charset="0"/>
              </a:rPr>
              <a:t>.:</a:t>
            </a:r>
            <a:r>
              <a:rPr lang="en-US" dirty="0" err="1" smtClean="0">
                <a:latin typeface="Times New Roman" panose="02020603050405020304" pitchFamily="18" charset="0"/>
                <a:ea typeface="Times New Roman" panose="02020603050405020304" pitchFamily="18" charset="0"/>
                <a:cs typeface="Gautami" panose="020B0502040204020203" pitchFamily="34" charset="0"/>
              </a:rPr>
              <a:t>The</a:t>
            </a:r>
            <a:r>
              <a:rPr lang="en-US" dirty="0" smtClean="0">
                <a:latin typeface="Times New Roman" panose="02020603050405020304" pitchFamily="18" charset="0"/>
                <a:ea typeface="Times New Roman" panose="02020603050405020304" pitchFamily="18" charset="0"/>
                <a:cs typeface="Gautami" panose="020B0502040204020203" pitchFamily="34" charset="0"/>
              </a:rPr>
              <a:t> </a:t>
            </a:r>
            <a:r>
              <a:rPr lang="en-US" dirty="0">
                <a:latin typeface="Times New Roman" panose="02020603050405020304" pitchFamily="18" charset="0"/>
                <a:ea typeface="Times New Roman" panose="02020603050405020304" pitchFamily="18" charset="0"/>
                <a:cs typeface="Gautami" panose="020B0502040204020203" pitchFamily="34" charset="0"/>
              </a:rPr>
              <a:t>matrix A = </a:t>
            </a:r>
            <a:endParaRPr lang="en-US" dirty="0"/>
          </a:p>
        </p:txBody>
      </p:sp>
      <p:sp>
        <p:nvSpPr>
          <p:cNvPr id="6"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534149927"/>
              </p:ext>
            </p:extLst>
          </p:nvPr>
        </p:nvGraphicFramePr>
        <p:xfrm>
          <a:off x="2661892" y="4299465"/>
          <a:ext cx="1148107" cy="1148107"/>
        </p:xfrm>
        <a:graphic>
          <a:graphicData uri="http://schemas.openxmlformats.org/presentationml/2006/ole">
            <mc:AlternateContent xmlns:mc="http://schemas.openxmlformats.org/markup-compatibility/2006">
              <mc:Choice xmlns:v="urn:schemas-microsoft-com:vml" Requires="v">
                <p:oleObj spid="_x0000_s30962" name="Equation" r:id="rId3" imgW="914400" imgH="914400" progId="Equation.DSMT4">
                  <p:embed/>
                </p:oleObj>
              </mc:Choice>
              <mc:Fallback>
                <p:oleObj name="Equation" r:id="rId3" imgW="914400" imgH="914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1892" y="4299465"/>
                        <a:ext cx="1148107" cy="1148107"/>
                      </a:xfrm>
                      <a:prstGeom prst="rect">
                        <a:avLst/>
                      </a:prstGeom>
                      <a:noFill/>
                    </p:spPr>
                  </p:pic>
                </p:oleObj>
              </mc:Fallback>
            </mc:AlternateContent>
          </a:graphicData>
        </a:graphic>
      </p:graphicFrame>
      <p:sp>
        <p:nvSpPr>
          <p:cNvPr id="8" name="Rectangle 7"/>
          <p:cNvSpPr/>
          <p:nvPr/>
        </p:nvSpPr>
        <p:spPr>
          <a:xfrm>
            <a:off x="3810000" y="4535269"/>
            <a:ext cx="4572000" cy="646331"/>
          </a:xfrm>
          <a:prstGeom prst="rect">
            <a:avLst/>
          </a:prstGeom>
        </p:spPr>
        <p:txBody>
          <a:bodyPr>
            <a:spAutoFit/>
          </a:bodyPr>
          <a:lstStyle/>
          <a:p>
            <a:r>
              <a:rPr lang="en-US" dirty="0">
                <a:latin typeface="Times New Roman" panose="02020603050405020304" pitchFamily="18" charset="0"/>
                <a:ea typeface="Times New Roman" panose="02020603050405020304" pitchFamily="18" charset="0"/>
                <a:cs typeface="Gautami" panose="020B0502040204020203" pitchFamily="34" charset="0"/>
              </a:rPr>
              <a:t>is in Echelon form, since it satisfies all the three conditions of the Echelon form </a:t>
            </a:r>
            <a:endParaRPr lang="en-US" dirty="0"/>
          </a:p>
        </p:txBody>
      </p:sp>
      <mc:AlternateContent xmlns:mc="http://schemas.openxmlformats.org/markup-compatibility/2006" xmlns:a14="http://schemas.microsoft.com/office/drawing/2010/main">
        <mc:Choice Requires="a14">
          <p:sp>
            <p:nvSpPr>
              <p:cNvPr id="9" name="Rectangle 8"/>
              <p:cNvSpPr/>
              <p:nvPr/>
            </p:nvSpPr>
            <p:spPr>
              <a:xfrm>
                <a:off x="1567375" y="5802868"/>
                <a:ext cx="4681025"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cs typeface="Gautami" panose="020B0502040204020203" pitchFamily="34" charset="0"/>
                  </a:rPr>
                  <a:t>So </a:t>
                </a:r>
                <a14:m>
                  <m:oMath xmlns:m="http://schemas.openxmlformats.org/officeDocument/2006/math">
                    <m:r>
                      <a:rPr lang="en-US" i="1" smtClean="0">
                        <a:latin typeface="Cambria Math" panose="02040503050406030204" pitchFamily="18" charset="0"/>
                        <a:ea typeface="Cambria Math" panose="02040503050406030204" pitchFamily="18" charset="0"/>
                        <a:cs typeface="Gautami" panose="020B0502040204020203" pitchFamily="34" charset="0"/>
                      </a:rPr>
                      <m:t>𝜌</m:t>
                    </m:r>
                    <m:d>
                      <m:dPr>
                        <m:ctrlPr>
                          <a:rPr lang="en-US" b="0" i="1" smtClean="0">
                            <a:latin typeface="Cambria Math" panose="02040503050406030204" pitchFamily="18" charset="0"/>
                            <a:ea typeface="Cambria Math" panose="02040503050406030204" pitchFamily="18" charset="0"/>
                            <a:cs typeface="Gautami" panose="020B0502040204020203" pitchFamily="34" charset="0"/>
                          </a:rPr>
                        </m:ctrlPr>
                      </m:dPr>
                      <m:e>
                        <m:r>
                          <a:rPr lang="en-US" b="0" i="1" smtClean="0">
                            <a:latin typeface="Cambria Math" panose="02040503050406030204" pitchFamily="18" charset="0"/>
                            <a:ea typeface="Cambria Math" panose="02040503050406030204" pitchFamily="18" charset="0"/>
                            <a:cs typeface="Gautami" panose="020B0502040204020203" pitchFamily="34" charset="0"/>
                          </a:rPr>
                          <m:t>𝐴</m:t>
                        </m:r>
                      </m:e>
                    </m:d>
                    <m:r>
                      <a:rPr lang="en-US" b="0" i="1" smtClean="0">
                        <a:latin typeface="Cambria Math" panose="02040503050406030204" pitchFamily="18" charset="0"/>
                        <a:ea typeface="Cambria Math" panose="02040503050406030204" pitchFamily="18" charset="0"/>
                        <a:cs typeface="Gautami" panose="020B0502040204020203" pitchFamily="34" charset="0"/>
                      </a:rPr>
                      <m:t>=</m:t>
                    </m:r>
                  </m:oMath>
                </a14:m>
                <a:r>
                  <a:rPr lang="en-US" dirty="0" smtClean="0"/>
                  <a:t> The number of </a:t>
                </a:r>
                <a:r>
                  <a:rPr lang="en-US" dirty="0" err="1" smtClean="0"/>
                  <a:t>nn</a:t>
                </a:r>
                <a:r>
                  <a:rPr lang="en-US" dirty="0" smtClean="0"/>
                  <a:t>-zero rows of A = 3</a:t>
                </a:r>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567375" y="5802868"/>
                <a:ext cx="4681025" cy="369332"/>
              </a:xfrm>
              <a:prstGeom prst="rect">
                <a:avLst/>
              </a:prstGeom>
              <a:blipFill rotWithShape="0">
                <a:blip r:embed="rId5"/>
                <a:stretch>
                  <a:fillRect l="-1042" t="-11475" r="-130" b="-24590"/>
                </a:stretch>
              </a:blipFill>
            </p:spPr>
            <p:txBody>
              <a:bodyPr/>
              <a:lstStyle/>
              <a:p>
                <a:r>
                  <a:rPr lang="en-US">
                    <a:noFill/>
                  </a:rPr>
                  <a:t> </a:t>
                </a:r>
              </a:p>
            </p:txBody>
          </p:sp>
        </mc:Fallback>
      </mc:AlternateContent>
    </p:spTree>
    <p:extLst>
      <p:ext uri="{BB962C8B-B14F-4D97-AF65-F5344CB8AC3E}">
        <p14:creationId xmlns:p14="http://schemas.microsoft.com/office/powerpoint/2010/main" val="367479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9"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80</a:t>
            </a:fld>
            <a:endParaRPr lang="en-US"/>
          </a:p>
        </p:txBody>
      </p:sp>
      <p:pic>
        <p:nvPicPr>
          <p:cNvPr id="3" name="Picture 2"/>
          <p:cNvPicPr>
            <a:picLocks noChangeAspect="1"/>
          </p:cNvPicPr>
          <p:nvPr/>
        </p:nvPicPr>
        <p:blipFill>
          <a:blip r:embed="rId2"/>
          <a:stretch>
            <a:fillRect/>
          </a:stretch>
        </p:blipFill>
        <p:spPr>
          <a:xfrm>
            <a:off x="1295400" y="381000"/>
            <a:ext cx="5772150" cy="1971675"/>
          </a:xfrm>
          <a:prstGeom prst="rect">
            <a:avLst/>
          </a:prstGeom>
        </p:spPr>
      </p:pic>
      <p:pic>
        <p:nvPicPr>
          <p:cNvPr id="4" name="Picture 3"/>
          <p:cNvPicPr>
            <a:picLocks noChangeAspect="1"/>
          </p:cNvPicPr>
          <p:nvPr/>
        </p:nvPicPr>
        <p:blipFill>
          <a:blip r:embed="rId3"/>
          <a:stretch>
            <a:fillRect/>
          </a:stretch>
        </p:blipFill>
        <p:spPr>
          <a:xfrm>
            <a:off x="685800" y="2519362"/>
            <a:ext cx="7296150" cy="1819275"/>
          </a:xfrm>
          <a:prstGeom prst="rect">
            <a:avLst/>
          </a:prstGeom>
        </p:spPr>
      </p:pic>
    </p:spTree>
    <p:extLst>
      <p:ext uri="{BB962C8B-B14F-4D97-AF65-F5344CB8AC3E}">
        <p14:creationId xmlns:p14="http://schemas.microsoft.com/office/powerpoint/2010/main" val="242600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81</a:t>
            </a:fld>
            <a:endParaRPr lang="en-US"/>
          </a:p>
        </p:txBody>
      </p:sp>
      <p:pic>
        <p:nvPicPr>
          <p:cNvPr id="3" name="Picture 2"/>
          <p:cNvPicPr>
            <a:picLocks noChangeAspect="1"/>
          </p:cNvPicPr>
          <p:nvPr/>
        </p:nvPicPr>
        <p:blipFill>
          <a:blip r:embed="rId2"/>
          <a:stretch>
            <a:fillRect/>
          </a:stretch>
        </p:blipFill>
        <p:spPr>
          <a:xfrm>
            <a:off x="381000" y="352425"/>
            <a:ext cx="7877175" cy="1247775"/>
          </a:xfrm>
          <a:prstGeom prst="rect">
            <a:avLst/>
          </a:prstGeom>
        </p:spPr>
      </p:pic>
      <p:pic>
        <p:nvPicPr>
          <p:cNvPr id="4" name="Picture 3"/>
          <p:cNvPicPr>
            <a:picLocks noChangeAspect="1"/>
          </p:cNvPicPr>
          <p:nvPr/>
        </p:nvPicPr>
        <p:blipFill>
          <a:blip r:embed="rId3"/>
          <a:stretch>
            <a:fillRect/>
          </a:stretch>
        </p:blipFill>
        <p:spPr>
          <a:xfrm>
            <a:off x="76200" y="1752600"/>
            <a:ext cx="8315325" cy="2333625"/>
          </a:xfrm>
          <a:prstGeom prst="rect">
            <a:avLst/>
          </a:prstGeom>
        </p:spPr>
      </p:pic>
      <p:pic>
        <p:nvPicPr>
          <p:cNvPr id="5" name="Picture 4"/>
          <p:cNvPicPr>
            <a:picLocks noChangeAspect="1"/>
          </p:cNvPicPr>
          <p:nvPr/>
        </p:nvPicPr>
        <p:blipFill>
          <a:blip r:embed="rId4"/>
          <a:stretch>
            <a:fillRect/>
          </a:stretch>
        </p:blipFill>
        <p:spPr>
          <a:xfrm>
            <a:off x="2057400" y="4343400"/>
            <a:ext cx="4333875" cy="1876425"/>
          </a:xfrm>
          <a:prstGeom prst="rect">
            <a:avLst/>
          </a:prstGeom>
        </p:spPr>
      </p:pic>
    </p:spTree>
    <p:extLst>
      <p:ext uri="{BB962C8B-B14F-4D97-AF65-F5344CB8AC3E}">
        <p14:creationId xmlns:p14="http://schemas.microsoft.com/office/powerpoint/2010/main" val="6507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82</a:t>
            </a:fld>
            <a:endParaRPr lang="en-US"/>
          </a:p>
        </p:txBody>
      </p:sp>
      <p:pic>
        <p:nvPicPr>
          <p:cNvPr id="3" name="Picture 2"/>
          <p:cNvPicPr>
            <a:picLocks noChangeAspect="1"/>
          </p:cNvPicPr>
          <p:nvPr/>
        </p:nvPicPr>
        <p:blipFill>
          <a:blip r:embed="rId2"/>
          <a:stretch>
            <a:fillRect/>
          </a:stretch>
        </p:blipFill>
        <p:spPr>
          <a:xfrm>
            <a:off x="152400" y="381000"/>
            <a:ext cx="8124825" cy="3648075"/>
          </a:xfrm>
          <a:prstGeom prst="rect">
            <a:avLst/>
          </a:prstGeom>
        </p:spPr>
      </p:pic>
      <p:pic>
        <p:nvPicPr>
          <p:cNvPr id="4" name="Picture 3"/>
          <p:cNvPicPr>
            <a:picLocks noChangeAspect="1"/>
          </p:cNvPicPr>
          <p:nvPr/>
        </p:nvPicPr>
        <p:blipFill>
          <a:blip r:embed="rId3"/>
          <a:stretch>
            <a:fillRect/>
          </a:stretch>
        </p:blipFill>
        <p:spPr>
          <a:xfrm>
            <a:off x="381000" y="4229100"/>
            <a:ext cx="7800975" cy="1104900"/>
          </a:xfrm>
          <a:prstGeom prst="rect">
            <a:avLst/>
          </a:prstGeom>
        </p:spPr>
      </p:pic>
    </p:spTree>
    <p:extLst>
      <p:ext uri="{BB962C8B-B14F-4D97-AF65-F5344CB8AC3E}">
        <p14:creationId xmlns:p14="http://schemas.microsoft.com/office/powerpoint/2010/main" val="131620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83</a:t>
            </a:fld>
            <a:endParaRPr lang="en-US"/>
          </a:p>
        </p:txBody>
      </p:sp>
      <p:pic>
        <p:nvPicPr>
          <p:cNvPr id="3" name="Picture 2"/>
          <p:cNvPicPr>
            <a:picLocks noChangeAspect="1"/>
          </p:cNvPicPr>
          <p:nvPr/>
        </p:nvPicPr>
        <p:blipFill>
          <a:blip r:embed="rId2"/>
          <a:stretch>
            <a:fillRect/>
          </a:stretch>
        </p:blipFill>
        <p:spPr>
          <a:xfrm>
            <a:off x="1676400" y="381000"/>
            <a:ext cx="3743325" cy="1638300"/>
          </a:xfrm>
          <a:prstGeom prst="rect">
            <a:avLst/>
          </a:prstGeom>
        </p:spPr>
      </p:pic>
      <p:pic>
        <p:nvPicPr>
          <p:cNvPr id="4" name="Picture 3"/>
          <p:cNvPicPr>
            <a:picLocks noChangeAspect="1"/>
          </p:cNvPicPr>
          <p:nvPr/>
        </p:nvPicPr>
        <p:blipFill>
          <a:blip r:embed="rId3"/>
          <a:stretch>
            <a:fillRect/>
          </a:stretch>
        </p:blipFill>
        <p:spPr>
          <a:xfrm>
            <a:off x="381000" y="2190750"/>
            <a:ext cx="7677150" cy="2476500"/>
          </a:xfrm>
          <a:prstGeom prst="rect">
            <a:avLst/>
          </a:prstGeom>
        </p:spPr>
      </p:pic>
      <p:pic>
        <p:nvPicPr>
          <p:cNvPr id="5" name="Picture 4"/>
          <p:cNvPicPr>
            <a:picLocks noChangeAspect="1"/>
          </p:cNvPicPr>
          <p:nvPr/>
        </p:nvPicPr>
        <p:blipFill>
          <a:blip r:embed="rId4"/>
          <a:stretch>
            <a:fillRect/>
          </a:stretch>
        </p:blipFill>
        <p:spPr>
          <a:xfrm>
            <a:off x="1295400" y="4972050"/>
            <a:ext cx="4305300" cy="742950"/>
          </a:xfrm>
          <a:prstGeom prst="rect">
            <a:avLst/>
          </a:prstGeom>
        </p:spPr>
      </p:pic>
    </p:spTree>
    <p:extLst>
      <p:ext uri="{BB962C8B-B14F-4D97-AF65-F5344CB8AC3E}">
        <p14:creationId xmlns:p14="http://schemas.microsoft.com/office/powerpoint/2010/main" val="362342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84</a:t>
            </a:fld>
            <a:endParaRPr lang="en-US"/>
          </a:p>
        </p:txBody>
      </p:sp>
      <p:pic>
        <p:nvPicPr>
          <p:cNvPr id="3" name="Picture 2"/>
          <p:cNvPicPr>
            <a:picLocks noChangeAspect="1"/>
          </p:cNvPicPr>
          <p:nvPr/>
        </p:nvPicPr>
        <p:blipFill>
          <a:blip r:embed="rId2"/>
          <a:stretch>
            <a:fillRect/>
          </a:stretch>
        </p:blipFill>
        <p:spPr>
          <a:xfrm>
            <a:off x="1981200" y="228600"/>
            <a:ext cx="3505200" cy="1590675"/>
          </a:xfrm>
          <a:prstGeom prst="rect">
            <a:avLst/>
          </a:prstGeom>
        </p:spPr>
      </p:pic>
      <p:pic>
        <p:nvPicPr>
          <p:cNvPr id="4" name="Picture 3"/>
          <p:cNvPicPr>
            <a:picLocks noChangeAspect="1"/>
          </p:cNvPicPr>
          <p:nvPr/>
        </p:nvPicPr>
        <p:blipFill>
          <a:blip r:embed="rId3"/>
          <a:stretch>
            <a:fillRect/>
          </a:stretch>
        </p:blipFill>
        <p:spPr>
          <a:xfrm>
            <a:off x="2209800" y="2057400"/>
            <a:ext cx="4029075" cy="600075"/>
          </a:xfrm>
          <a:prstGeom prst="rect">
            <a:avLst/>
          </a:prstGeom>
        </p:spPr>
      </p:pic>
      <p:pic>
        <p:nvPicPr>
          <p:cNvPr id="5" name="Picture 4"/>
          <p:cNvPicPr>
            <a:picLocks noChangeAspect="1"/>
          </p:cNvPicPr>
          <p:nvPr/>
        </p:nvPicPr>
        <p:blipFill>
          <a:blip r:embed="rId4"/>
          <a:stretch>
            <a:fillRect/>
          </a:stretch>
        </p:blipFill>
        <p:spPr>
          <a:xfrm>
            <a:off x="685800" y="2895600"/>
            <a:ext cx="7543800" cy="2619375"/>
          </a:xfrm>
          <a:prstGeom prst="rect">
            <a:avLst/>
          </a:prstGeom>
        </p:spPr>
      </p:pic>
      <p:pic>
        <p:nvPicPr>
          <p:cNvPr id="6" name="Picture 5"/>
          <p:cNvPicPr>
            <a:picLocks noChangeAspect="1"/>
          </p:cNvPicPr>
          <p:nvPr/>
        </p:nvPicPr>
        <p:blipFill>
          <a:blip r:embed="rId5"/>
          <a:stretch>
            <a:fillRect/>
          </a:stretch>
        </p:blipFill>
        <p:spPr>
          <a:xfrm>
            <a:off x="1000125" y="5638800"/>
            <a:ext cx="7143750" cy="1066800"/>
          </a:xfrm>
          <a:prstGeom prst="rect">
            <a:avLst/>
          </a:prstGeom>
        </p:spPr>
      </p:pic>
    </p:spTree>
    <p:extLst>
      <p:ext uri="{BB962C8B-B14F-4D97-AF65-F5344CB8AC3E}">
        <p14:creationId xmlns:p14="http://schemas.microsoft.com/office/powerpoint/2010/main" val="365776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85</a:t>
            </a:fld>
            <a:endParaRPr lang="en-US"/>
          </a:p>
        </p:txBody>
      </p:sp>
      <p:pic>
        <p:nvPicPr>
          <p:cNvPr id="3" name="Picture 2"/>
          <p:cNvPicPr>
            <a:picLocks noChangeAspect="1"/>
          </p:cNvPicPr>
          <p:nvPr/>
        </p:nvPicPr>
        <p:blipFill>
          <a:blip r:embed="rId2"/>
          <a:stretch>
            <a:fillRect/>
          </a:stretch>
        </p:blipFill>
        <p:spPr>
          <a:xfrm>
            <a:off x="361950" y="304800"/>
            <a:ext cx="7486650" cy="1504950"/>
          </a:xfrm>
          <a:prstGeom prst="rect">
            <a:avLst/>
          </a:prstGeom>
        </p:spPr>
      </p:pic>
      <p:pic>
        <p:nvPicPr>
          <p:cNvPr id="4" name="Picture 3"/>
          <p:cNvPicPr>
            <a:picLocks noChangeAspect="1"/>
          </p:cNvPicPr>
          <p:nvPr/>
        </p:nvPicPr>
        <p:blipFill>
          <a:blip r:embed="rId3"/>
          <a:stretch>
            <a:fillRect/>
          </a:stretch>
        </p:blipFill>
        <p:spPr>
          <a:xfrm>
            <a:off x="533400" y="1905000"/>
            <a:ext cx="7410450" cy="1733550"/>
          </a:xfrm>
          <a:prstGeom prst="rect">
            <a:avLst/>
          </a:prstGeom>
        </p:spPr>
      </p:pic>
      <p:pic>
        <p:nvPicPr>
          <p:cNvPr id="5" name="Picture 4"/>
          <p:cNvPicPr>
            <a:picLocks noChangeAspect="1"/>
          </p:cNvPicPr>
          <p:nvPr/>
        </p:nvPicPr>
        <p:blipFill>
          <a:blip r:embed="rId4"/>
          <a:stretch>
            <a:fillRect/>
          </a:stretch>
        </p:blipFill>
        <p:spPr>
          <a:xfrm>
            <a:off x="666750" y="3867150"/>
            <a:ext cx="7639050" cy="2228850"/>
          </a:xfrm>
          <a:prstGeom prst="rect">
            <a:avLst/>
          </a:prstGeom>
        </p:spPr>
      </p:pic>
    </p:spTree>
    <p:extLst>
      <p:ext uri="{BB962C8B-B14F-4D97-AF65-F5344CB8AC3E}">
        <p14:creationId xmlns:p14="http://schemas.microsoft.com/office/powerpoint/2010/main" val="105988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86</a:t>
            </a:fld>
            <a:endParaRPr lang="en-US"/>
          </a:p>
        </p:txBody>
      </p:sp>
      <p:pic>
        <p:nvPicPr>
          <p:cNvPr id="4" name="Picture 3"/>
          <p:cNvPicPr>
            <a:picLocks noChangeAspect="1"/>
          </p:cNvPicPr>
          <p:nvPr/>
        </p:nvPicPr>
        <p:blipFill>
          <a:blip r:embed="rId2"/>
          <a:stretch>
            <a:fillRect/>
          </a:stretch>
        </p:blipFill>
        <p:spPr>
          <a:xfrm>
            <a:off x="533400" y="304800"/>
            <a:ext cx="7581900" cy="2362200"/>
          </a:xfrm>
          <a:prstGeom prst="rect">
            <a:avLst/>
          </a:prstGeom>
        </p:spPr>
      </p:pic>
      <p:pic>
        <p:nvPicPr>
          <p:cNvPr id="5" name="Picture 4"/>
          <p:cNvPicPr>
            <a:picLocks noChangeAspect="1"/>
          </p:cNvPicPr>
          <p:nvPr/>
        </p:nvPicPr>
        <p:blipFill>
          <a:blip r:embed="rId3"/>
          <a:stretch>
            <a:fillRect/>
          </a:stretch>
        </p:blipFill>
        <p:spPr>
          <a:xfrm>
            <a:off x="609600" y="2819400"/>
            <a:ext cx="7419975" cy="2000250"/>
          </a:xfrm>
          <a:prstGeom prst="rect">
            <a:avLst/>
          </a:prstGeom>
        </p:spPr>
      </p:pic>
      <p:pic>
        <p:nvPicPr>
          <p:cNvPr id="6" name="Picture 5"/>
          <p:cNvPicPr>
            <a:picLocks noChangeAspect="1"/>
          </p:cNvPicPr>
          <p:nvPr/>
        </p:nvPicPr>
        <p:blipFill>
          <a:blip r:embed="rId4"/>
          <a:stretch>
            <a:fillRect/>
          </a:stretch>
        </p:blipFill>
        <p:spPr>
          <a:xfrm>
            <a:off x="1524000" y="4876800"/>
            <a:ext cx="6096000" cy="1876425"/>
          </a:xfrm>
          <a:prstGeom prst="rect">
            <a:avLst/>
          </a:prstGeom>
        </p:spPr>
      </p:pic>
    </p:spTree>
    <p:extLst>
      <p:ext uri="{BB962C8B-B14F-4D97-AF65-F5344CB8AC3E}">
        <p14:creationId xmlns:p14="http://schemas.microsoft.com/office/powerpoint/2010/main" val="24849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87</a:t>
            </a:fld>
            <a:endParaRPr lang="en-US"/>
          </a:p>
        </p:txBody>
      </p:sp>
      <p:pic>
        <p:nvPicPr>
          <p:cNvPr id="3" name="Picture 2"/>
          <p:cNvPicPr>
            <a:picLocks noChangeAspect="1"/>
          </p:cNvPicPr>
          <p:nvPr/>
        </p:nvPicPr>
        <p:blipFill>
          <a:blip r:embed="rId2"/>
          <a:stretch>
            <a:fillRect/>
          </a:stretch>
        </p:blipFill>
        <p:spPr>
          <a:xfrm>
            <a:off x="838200" y="457200"/>
            <a:ext cx="6991350" cy="3952875"/>
          </a:xfrm>
          <a:prstGeom prst="rect">
            <a:avLst/>
          </a:prstGeom>
        </p:spPr>
      </p:pic>
      <p:pic>
        <p:nvPicPr>
          <p:cNvPr id="4" name="Picture 3"/>
          <p:cNvPicPr>
            <a:picLocks noChangeAspect="1"/>
          </p:cNvPicPr>
          <p:nvPr/>
        </p:nvPicPr>
        <p:blipFill>
          <a:blip r:embed="rId3"/>
          <a:stretch>
            <a:fillRect/>
          </a:stretch>
        </p:blipFill>
        <p:spPr>
          <a:xfrm>
            <a:off x="1219200" y="4581525"/>
            <a:ext cx="6448425" cy="2047875"/>
          </a:xfrm>
          <a:prstGeom prst="rect">
            <a:avLst/>
          </a:prstGeom>
        </p:spPr>
      </p:pic>
    </p:spTree>
    <p:extLst>
      <p:ext uri="{BB962C8B-B14F-4D97-AF65-F5344CB8AC3E}">
        <p14:creationId xmlns:p14="http://schemas.microsoft.com/office/powerpoint/2010/main" val="342940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88</a:t>
            </a:fld>
            <a:endParaRPr lang="en-US"/>
          </a:p>
        </p:txBody>
      </p:sp>
      <p:pic>
        <p:nvPicPr>
          <p:cNvPr id="3" name="Picture 2"/>
          <p:cNvPicPr>
            <a:picLocks noChangeAspect="1"/>
          </p:cNvPicPr>
          <p:nvPr/>
        </p:nvPicPr>
        <p:blipFill>
          <a:blip r:embed="rId2"/>
          <a:stretch>
            <a:fillRect/>
          </a:stretch>
        </p:blipFill>
        <p:spPr>
          <a:xfrm>
            <a:off x="1371600" y="371475"/>
            <a:ext cx="6067425" cy="1304925"/>
          </a:xfrm>
          <a:prstGeom prst="rect">
            <a:avLst/>
          </a:prstGeom>
        </p:spPr>
      </p:pic>
      <p:pic>
        <p:nvPicPr>
          <p:cNvPr id="4" name="Picture 3"/>
          <p:cNvPicPr>
            <a:picLocks noChangeAspect="1"/>
          </p:cNvPicPr>
          <p:nvPr/>
        </p:nvPicPr>
        <p:blipFill>
          <a:blip r:embed="rId3"/>
          <a:stretch>
            <a:fillRect/>
          </a:stretch>
        </p:blipFill>
        <p:spPr>
          <a:xfrm>
            <a:off x="914400" y="1914525"/>
            <a:ext cx="7191375" cy="3724275"/>
          </a:xfrm>
          <a:prstGeom prst="rect">
            <a:avLst/>
          </a:prstGeom>
        </p:spPr>
      </p:pic>
    </p:spTree>
    <p:extLst>
      <p:ext uri="{BB962C8B-B14F-4D97-AF65-F5344CB8AC3E}">
        <p14:creationId xmlns:p14="http://schemas.microsoft.com/office/powerpoint/2010/main" val="215996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89</a:t>
            </a:fld>
            <a:endParaRPr lang="en-US"/>
          </a:p>
        </p:txBody>
      </p:sp>
      <p:pic>
        <p:nvPicPr>
          <p:cNvPr id="3" name="Picture 2"/>
          <p:cNvPicPr>
            <a:picLocks noChangeAspect="1"/>
          </p:cNvPicPr>
          <p:nvPr/>
        </p:nvPicPr>
        <p:blipFill>
          <a:blip r:embed="rId2"/>
          <a:stretch>
            <a:fillRect/>
          </a:stretch>
        </p:blipFill>
        <p:spPr>
          <a:xfrm>
            <a:off x="457200" y="457200"/>
            <a:ext cx="7620000" cy="1171575"/>
          </a:xfrm>
          <a:prstGeom prst="rect">
            <a:avLst/>
          </a:prstGeom>
        </p:spPr>
      </p:pic>
      <p:pic>
        <p:nvPicPr>
          <p:cNvPr id="4" name="Picture 3"/>
          <p:cNvPicPr>
            <a:picLocks noChangeAspect="1"/>
          </p:cNvPicPr>
          <p:nvPr/>
        </p:nvPicPr>
        <p:blipFill>
          <a:blip r:embed="rId3"/>
          <a:stretch>
            <a:fillRect/>
          </a:stretch>
        </p:blipFill>
        <p:spPr>
          <a:xfrm>
            <a:off x="533400" y="1781175"/>
            <a:ext cx="6753225" cy="4010025"/>
          </a:xfrm>
          <a:prstGeom prst="rect">
            <a:avLst/>
          </a:prstGeom>
        </p:spPr>
      </p:pic>
    </p:spTree>
    <p:extLst>
      <p:ext uri="{BB962C8B-B14F-4D97-AF65-F5344CB8AC3E}">
        <p14:creationId xmlns:p14="http://schemas.microsoft.com/office/powerpoint/2010/main" val="370094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905" y="228600"/>
            <a:ext cx="7185546" cy="646331"/>
          </a:xfrm>
          <a:prstGeom prst="rect">
            <a:avLst/>
          </a:prstGeom>
        </p:spPr>
        <p:txBody>
          <a:bodyPr wrap="square">
            <a:spAutoFit/>
          </a:bodyPr>
          <a:lstStyle/>
          <a:p>
            <a:r>
              <a:rPr lang="en-US" dirty="0">
                <a:solidFill>
                  <a:srgbClr val="FF0000"/>
                </a:solidFill>
                <a:latin typeface="Times New Roman" panose="02020603050405020304" pitchFamily="18" charset="0"/>
                <a:ea typeface="Times New Roman" panose="02020603050405020304" pitchFamily="18" charset="0"/>
                <a:cs typeface="Gautami" panose="020B0502040204020203" pitchFamily="34" charset="0"/>
              </a:rPr>
              <a:t>1.	Reduce the following matrices into Echelon form and determine the rank of the matrix.</a:t>
            </a:r>
            <a:endParaRPr lang="en-US" dirty="0">
              <a:solidFill>
                <a:srgbClr val="FF0000"/>
              </a:solidFill>
            </a:endParaRPr>
          </a:p>
        </p:txBody>
      </p:sp>
      <p:sp>
        <p:nvSpPr>
          <p:cNvPr id="3" name="Rectangle 2"/>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2746603422"/>
              </p:ext>
            </p:extLst>
          </p:nvPr>
        </p:nvGraphicFramePr>
        <p:xfrm>
          <a:off x="1243084" y="914399"/>
          <a:ext cx="1594011" cy="1057972"/>
        </p:xfrm>
        <a:graphic>
          <a:graphicData uri="http://schemas.openxmlformats.org/presentationml/2006/ole">
            <mc:AlternateContent xmlns:mc="http://schemas.openxmlformats.org/markup-compatibility/2006">
              <mc:Choice xmlns:v="urn:schemas-microsoft-com:vml" Requires="v">
                <p:oleObj spid="_x0000_s67777" name="Equation" r:id="rId4" imgW="1079032" imgH="710891" progId="Equation.DSMT4">
                  <p:embed/>
                </p:oleObj>
              </mc:Choice>
              <mc:Fallback>
                <p:oleObj name="Equation" r:id="rId4" imgW="1079032" imgH="710891"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3084" y="914399"/>
                        <a:ext cx="1594011" cy="1057972"/>
                      </a:xfrm>
                      <a:prstGeom prst="rect">
                        <a:avLst/>
                      </a:prstGeom>
                      <a:noFill/>
                    </p:spPr>
                  </p:pic>
                </p:oleObj>
              </mc:Fallback>
            </mc:AlternateContent>
          </a:graphicData>
        </a:graphic>
      </p:graphicFrame>
      <p:sp>
        <p:nvSpPr>
          <p:cNvPr id="5" name="Rectangle 4"/>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477906341"/>
              </p:ext>
            </p:extLst>
          </p:nvPr>
        </p:nvGraphicFramePr>
        <p:xfrm>
          <a:off x="4077723" y="684125"/>
          <a:ext cx="1288245" cy="1288245"/>
        </p:xfrm>
        <a:graphic>
          <a:graphicData uri="http://schemas.openxmlformats.org/presentationml/2006/ole">
            <mc:AlternateContent xmlns:mc="http://schemas.openxmlformats.org/markup-compatibility/2006">
              <mc:Choice xmlns:v="urn:schemas-microsoft-com:vml" Requires="v">
                <p:oleObj spid="_x0000_s67778" name="Equation" r:id="rId6" imgW="914400" imgH="914400" progId="Equation.DSMT4">
                  <p:embed/>
                </p:oleObj>
              </mc:Choice>
              <mc:Fallback>
                <p:oleObj name="Equation" r:id="rId6" imgW="914400" imgH="9144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7723" y="684125"/>
                        <a:ext cx="1288245" cy="1288245"/>
                      </a:xfrm>
                      <a:prstGeom prst="rect">
                        <a:avLst/>
                      </a:prstGeom>
                      <a:noFill/>
                    </p:spPr>
                  </p:pic>
                </p:oleObj>
              </mc:Fallback>
            </mc:AlternateContent>
          </a:graphicData>
        </a:graphic>
      </p:graphicFrame>
      <p:sp>
        <p:nvSpPr>
          <p:cNvPr id="7" name="TextBox 6"/>
          <p:cNvSpPr txBox="1"/>
          <p:nvPr/>
        </p:nvSpPr>
        <p:spPr>
          <a:xfrm>
            <a:off x="762000" y="1078468"/>
            <a:ext cx="481084" cy="369332"/>
          </a:xfrm>
          <a:prstGeom prst="rect">
            <a:avLst/>
          </a:prstGeom>
          <a:noFill/>
        </p:spPr>
        <p:txBody>
          <a:bodyPr wrap="square" rtlCol="0">
            <a:spAutoFit/>
          </a:bodyPr>
          <a:lstStyle/>
          <a:p>
            <a:r>
              <a:rPr lang="en-US" dirty="0" smtClean="0"/>
              <a:t>(</a:t>
            </a:r>
            <a:r>
              <a:rPr lang="en-US" dirty="0" err="1" smtClean="0"/>
              <a:t>i</a:t>
            </a:r>
            <a:r>
              <a:rPr lang="en-US" dirty="0" smtClean="0"/>
              <a:t>)</a:t>
            </a:r>
            <a:endParaRPr lang="en-US" dirty="0"/>
          </a:p>
        </p:txBody>
      </p:sp>
      <p:sp>
        <p:nvSpPr>
          <p:cNvPr id="8" name="TextBox 7"/>
          <p:cNvSpPr txBox="1"/>
          <p:nvPr/>
        </p:nvSpPr>
        <p:spPr>
          <a:xfrm>
            <a:off x="3234520" y="990600"/>
            <a:ext cx="551863" cy="369332"/>
          </a:xfrm>
          <a:prstGeom prst="rect">
            <a:avLst/>
          </a:prstGeom>
          <a:noFill/>
        </p:spPr>
        <p:txBody>
          <a:bodyPr wrap="square" rtlCol="0">
            <a:spAutoFit/>
          </a:bodyPr>
          <a:lstStyle/>
          <a:p>
            <a:r>
              <a:rPr lang="en-US" dirty="0" smtClean="0"/>
              <a:t>(ii)</a:t>
            </a:r>
            <a:endParaRPr lang="en-US" dirty="0"/>
          </a:p>
        </p:txBody>
      </p:sp>
      <p:sp>
        <p:nvSpPr>
          <p:cNvPr id="9" name="Rectangle 8"/>
          <p:cNvSpPr/>
          <p:nvPr/>
        </p:nvSpPr>
        <p:spPr>
          <a:xfrm>
            <a:off x="225189" y="2209800"/>
            <a:ext cx="983896" cy="369332"/>
          </a:xfrm>
          <a:prstGeom prst="rect">
            <a:avLst/>
          </a:prstGeom>
        </p:spPr>
        <p:txBody>
          <a:bodyPr wrap="square">
            <a:spAutoFit/>
          </a:bodyPr>
          <a:lstStyle/>
          <a:p>
            <a:r>
              <a:rPr lang="en-US" b="1" dirty="0" smtClean="0">
                <a:solidFill>
                  <a:srgbClr val="FF0000"/>
                </a:solidFill>
                <a:effectLst/>
                <a:latin typeface="Times New Roman" panose="02020603050405020304" pitchFamily="18" charset="0"/>
                <a:ea typeface="Times New Roman" panose="02020603050405020304" pitchFamily="18" charset="0"/>
                <a:cs typeface="Gautami" panose="020B0502040204020203" pitchFamily="34" charset="0"/>
              </a:rPr>
              <a:t>Sol.: </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t>
            </a:r>
            <a:r>
              <a:rPr lang="en-US" dirty="0" err="1" smtClean="0">
                <a:effectLst/>
                <a:latin typeface="Times New Roman" panose="02020603050405020304" pitchFamily="18" charset="0"/>
                <a:ea typeface="Times New Roman" panose="02020603050405020304" pitchFamily="18" charset="0"/>
                <a:cs typeface="Gautami" panose="020B0502040204020203" pitchFamily="34" charset="0"/>
              </a:rPr>
              <a:t>i</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0" name="Rectangle 9"/>
          <p:cNvSpPr/>
          <p:nvPr/>
        </p:nvSpPr>
        <p:spPr>
          <a:xfrm>
            <a:off x="1305184" y="2173069"/>
            <a:ext cx="828416"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Let A=</a:t>
            </a:r>
            <a:endParaRPr lang="en-US" dirty="0"/>
          </a:p>
        </p:txBody>
      </p:sp>
      <p:sp>
        <p:nvSpPr>
          <p:cNvPr id="11" name="Rectangle 6"/>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12" name="Object 11"/>
          <p:cNvGraphicFramePr>
            <a:graphicFrameLocks noChangeAspect="1"/>
          </p:cNvGraphicFramePr>
          <p:nvPr>
            <p:extLst>
              <p:ext uri="{D42A27DB-BD31-4B8C-83A1-F6EECF244321}">
                <p14:modId xmlns:p14="http://schemas.microsoft.com/office/powerpoint/2010/main" val="3698412933"/>
              </p:ext>
            </p:extLst>
          </p:nvPr>
        </p:nvGraphicFramePr>
        <p:xfrm>
          <a:off x="2317156" y="2065301"/>
          <a:ext cx="1340443" cy="1075445"/>
        </p:xfrm>
        <a:graphic>
          <a:graphicData uri="http://schemas.openxmlformats.org/presentationml/2006/ole">
            <mc:AlternateContent xmlns:mc="http://schemas.openxmlformats.org/markup-compatibility/2006">
              <mc:Choice xmlns:v="urn:schemas-microsoft-com:vml" Requires="v">
                <p:oleObj spid="_x0000_s67779" name="Equation" r:id="rId8" imgW="1040948" imgH="710891" progId="Equation.DSMT4">
                  <p:embed/>
                </p:oleObj>
              </mc:Choice>
              <mc:Fallback>
                <p:oleObj name="Equation" r:id="rId8" imgW="1040948" imgH="710891"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17156" y="2065301"/>
                        <a:ext cx="1340443" cy="1075445"/>
                      </a:xfrm>
                      <a:prstGeom prst="rect">
                        <a:avLst/>
                      </a:prstGeom>
                      <a:noFill/>
                    </p:spPr>
                  </p:pic>
                </p:oleObj>
              </mc:Fallback>
            </mc:AlternateContent>
          </a:graphicData>
        </a:graphic>
      </p:graphicFrame>
      <p:sp>
        <p:nvSpPr>
          <p:cNvPr id="13" name="Rectangle 12"/>
          <p:cNvSpPr/>
          <p:nvPr/>
        </p:nvSpPr>
        <p:spPr>
          <a:xfrm>
            <a:off x="4107234" y="2286000"/>
            <a:ext cx="3284166"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1</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3</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4" name="Rectangle 13"/>
          <p:cNvSpPr/>
          <p:nvPr/>
        </p:nvSpPr>
        <p:spPr>
          <a:xfrm>
            <a:off x="1625105" y="3516868"/>
            <a:ext cx="660895"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a:t>
            </a:r>
            <a:r>
              <a:rPr lang="en-US" b="1"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5" name="Rectangle 8"/>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16" name="Object 15"/>
          <p:cNvGraphicFramePr>
            <a:graphicFrameLocks noChangeAspect="1"/>
          </p:cNvGraphicFramePr>
          <p:nvPr>
            <p:extLst>
              <p:ext uri="{D42A27DB-BD31-4B8C-83A1-F6EECF244321}">
                <p14:modId xmlns:p14="http://schemas.microsoft.com/office/powerpoint/2010/main" val="1098395"/>
              </p:ext>
            </p:extLst>
          </p:nvPr>
        </p:nvGraphicFramePr>
        <p:xfrm>
          <a:off x="2286000" y="3276600"/>
          <a:ext cx="1500383" cy="1032373"/>
        </p:xfrm>
        <a:graphic>
          <a:graphicData uri="http://schemas.openxmlformats.org/presentationml/2006/ole">
            <mc:AlternateContent xmlns:mc="http://schemas.openxmlformats.org/markup-compatibility/2006">
              <mc:Choice xmlns:v="urn:schemas-microsoft-com:vml" Requires="v">
                <p:oleObj spid="_x0000_s67780" name="Equation" r:id="rId10" imgW="1040948" imgH="710891" progId="Equation.DSMT4">
                  <p:embed/>
                </p:oleObj>
              </mc:Choice>
              <mc:Fallback>
                <p:oleObj name="Equation" r:id="rId10" imgW="1040948" imgH="710891"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6000" y="3276600"/>
                        <a:ext cx="1500383" cy="1032373"/>
                      </a:xfrm>
                      <a:prstGeom prst="rect">
                        <a:avLst/>
                      </a:prstGeom>
                      <a:noFill/>
                    </p:spPr>
                  </p:pic>
                </p:oleObj>
              </mc:Fallback>
            </mc:AlternateContent>
          </a:graphicData>
        </a:graphic>
      </p:graphicFrame>
      <p:sp>
        <p:nvSpPr>
          <p:cNvPr id="17" name="Rectangle 16"/>
          <p:cNvSpPr/>
          <p:nvPr/>
        </p:nvSpPr>
        <p:spPr>
          <a:xfrm>
            <a:off x="3864358" y="3352800"/>
            <a:ext cx="3374642" cy="369332"/>
          </a:xfrm>
          <a:prstGeom prst="rect">
            <a:avLst/>
          </a:prstGeom>
        </p:spPr>
        <p:txBody>
          <a:bodyPr wrap="non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3</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3</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 5R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1</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18" name="Rectangle 17"/>
          <p:cNvSpPr/>
          <p:nvPr/>
        </p:nvSpPr>
        <p:spPr>
          <a:xfrm>
            <a:off x="1628184" y="4500039"/>
            <a:ext cx="581616" cy="369332"/>
          </a:xfrm>
          <a:prstGeom prst="rect">
            <a:avLst/>
          </a:prstGeom>
        </p:spPr>
        <p:txBody>
          <a:bodyPr wrap="squar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 </a:t>
            </a:r>
            <a:r>
              <a:rPr lang="en-US" b="1" dirty="0" smtClean="0">
                <a:effectLst/>
                <a:latin typeface="Times New Roman" panose="02020603050405020304" pitchFamily="18" charset="0"/>
                <a:ea typeface="Times New Roman" panose="02020603050405020304" pitchFamily="18" charset="0"/>
                <a:cs typeface="Gautami" panose="020B0502040204020203" pitchFamily="34" charset="0"/>
              </a:rPr>
              <a:t>~</a:t>
            </a:r>
            <a:endParaRPr lang="en-US" dirty="0"/>
          </a:p>
        </p:txBody>
      </p:sp>
      <p:sp>
        <p:nvSpPr>
          <p:cNvPr id="19" name="Rectangle 10"/>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p>
        </p:txBody>
      </p:sp>
      <p:graphicFrame>
        <p:nvGraphicFramePr>
          <p:cNvPr id="20" name="Object 19"/>
          <p:cNvGraphicFramePr>
            <a:graphicFrameLocks noChangeAspect="1"/>
          </p:cNvGraphicFramePr>
          <p:nvPr>
            <p:extLst>
              <p:ext uri="{D42A27DB-BD31-4B8C-83A1-F6EECF244321}">
                <p14:modId xmlns:p14="http://schemas.microsoft.com/office/powerpoint/2010/main" val="3087525821"/>
              </p:ext>
            </p:extLst>
          </p:nvPr>
        </p:nvGraphicFramePr>
        <p:xfrm>
          <a:off x="2269174" y="4370649"/>
          <a:ext cx="1540826" cy="1111172"/>
        </p:xfrm>
        <a:graphic>
          <a:graphicData uri="http://schemas.openxmlformats.org/presentationml/2006/ole">
            <mc:AlternateContent xmlns:mc="http://schemas.openxmlformats.org/markup-compatibility/2006">
              <mc:Choice xmlns:v="urn:schemas-microsoft-com:vml" Requires="v">
                <p:oleObj spid="_x0000_s67781" name="Equation" r:id="rId12" imgW="990170" imgH="710891" progId="Equation.DSMT4">
                  <p:embed/>
                </p:oleObj>
              </mc:Choice>
              <mc:Fallback>
                <p:oleObj name="Equation" r:id="rId12" imgW="990170" imgH="710891"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69174" y="4370649"/>
                        <a:ext cx="1540826" cy="1111172"/>
                      </a:xfrm>
                      <a:prstGeom prst="rect">
                        <a:avLst/>
                      </a:prstGeom>
                      <a:noFill/>
                    </p:spPr>
                  </p:pic>
                </p:oleObj>
              </mc:Fallback>
            </mc:AlternateContent>
          </a:graphicData>
        </a:graphic>
      </p:graphicFrame>
      <p:sp>
        <p:nvSpPr>
          <p:cNvPr id="21" name="Rectangle 20"/>
          <p:cNvSpPr/>
          <p:nvPr/>
        </p:nvSpPr>
        <p:spPr>
          <a:xfrm>
            <a:off x="3940558" y="4682574"/>
            <a:ext cx="3374642" cy="369332"/>
          </a:xfrm>
          <a:prstGeom prst="rect">
            <a:avLst/>
          </a:prstGeom>
        </p:spPr>
        <p:txBody>
          <a:bodyPr wrap="none">
            <a:spAutoFit/>
          </a:bodyPr>
          <a:lstStyle/>
          <a:p>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Applying 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3</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sym typeface="Symbol" panose="05050102010706020507" pitchFamily="18" charset="2"/>
              </a:rPr>
              <a:t></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3</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 8R</a:t>
            </a:r>
            <a:r>
              <a:rPr lang="en-US" baseline="-25000" dirty="0" smtClean="0">
                <a:effectLst/>
                <a:latin typeface="Times New Roman" panose="02020603050405020304" pitchFamily="18" charset="0"/>
                <a:ea typeface="Times New Roman" panose="02020603050405020304" pitchFamily="18" charset="0"/>
                <a:cs typeface="Gautami" panose="020B0502040204020203" pitchFamily="34" charset="0"/>
              </a:rPr>
              <a:t>2</a:t>
            </a:r>
            <a:r>
              <a:rPr lang="en-US" dirty="0" smtClean="0">
                <a:effectLst/>
                <a:latin typeface="Times New Roman" panose="02020603050405020304" pitchFamily="18" charset="0"/>
                <a:ea typeface="Times New Roman" panose="02020603050405020304" pitchFamily="18" charset="0"/>
                <a:cs typeface="Gautami" panose="020B0502040204020203" pitchFamily="34" charset="0"/>
              </a:rPr>
              <a:t>, we have</a:t>
            </a:r>
            <a:endParaRPr lang="en-US" dirty="0"/>
          </a:p>
        </p:txBody>
      </p:sp>
      <p:sp>
        <p:nvSpPr>
          <p:cNvPr id="22" name="TextBox 21"/>
          <p:cNvSpPr txBox="1"/>
          <p:nvPr/>
        </p:nvSpPr>
        <p:spPr>
          <a:xfrm>
            <a:off x="8534400" y="5562600"/>
            <a:ext cx="381000" cy="369332"/>
          </a:xfrm>
          <a:prstGeom prst="rect">
            <a:avLst/>
          </a:prstGeom>
          <a:noFill/>
        </p:spPr>
        <p:txBody>
          <a:bodyPr wrap="square" rtlCol="0">
            <a:spAutoFit/>
          </a:bodyPr>
          <a:lstStyle/>
          <a:p>
            <a:r>
              <a:rPr lang="en-US" dirty="0" smtClean="0"/>
              <a:t>1</a:t>
            </a:r>
            <a:endParaRPr lang="en-US" dirty="0"/>
          </a:p>
        </p:txBody>
      </p:sp>
    </p:spTree>
    <p:extLst>
      <p:ext uri="{BB962C8B-B14F-4D97-AF65-F5344CB8AC3E}">
        <p14:creationId xmlns:p14="http://schemas.microsoft.com/office/powerpoint/2010/main" val="100369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3" grpId="0"/>
      <p:bldP spid="14" grpId="0"/>
      <p:bldP spid="17" grpId="0"/>
      <p:bldP spid="18" grpId="0"/>
      <p:bldP spid="2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90</a:t>
            </a:fld>
            <a:endParaRPr lang="en-US"/>
          </a:p>
        </p:txBody>
      </p:sp>
      <p:pic>
        <p:nvPicPr>
          <p:cNvPr id="3" name="Picture 2"/>
          <p:cNvPicPr>
            <a:picLocks noChangeAspect="1"/>
          </p:cNvPicPr>
          <p:nvPr/>
        </p:nvPicPr>
        <p:blipFill>
          <a:blip r:embed="rId2"/>
          <a:stretch>
            <a:fillRect/>
          </a:stretch>
        </p:blipFill>
        <p:spPr>
          <a:xfrm>
            <a:off x="1600200" y="457200"/>
            <a:ext cx="5476875" cy="1333500"/>
          </a:xfrm>
          <a:prstGeom prst="rect">
            <a:avLst/>
          </a:prstGeom>
        </p:spPr>
      </p:pic>
      <p:pic>
        <p:nvPicPr>
          <p:cNvPr id="4" name="Picture 3"/>
          <p:cNvPicPr>
            <a:picLocks noChangeAspect="1"/>
          </p:cNvPicPr>
          <p:nvPr/>
        </p:nvPicPr>
        <p:blipFill>
          <a:blip r:embed="rId3"/>
          <a:stretch>
            <a:fillRect/>
          </a:stretch>
        </p:blipFill>
        <p:spPr>
          <a:xfrm>
            <a:off x="152400" y="2057400"/>
            <a:ext cx="8162925" cy="1876425"/>
          </a:xfrm>
          <a:prstGeom prst="rect">
            <a:avLst/>
          </a:prstGeom>
        </p:spPr>
      </p:pic>
      <p:pic>
        <p:nvPicPr>
          <p:cNvPr id="5" name="Picture 4"/>
          <p:cNvPicPr>
            <a:picLocks noChangeAspect="1"/>
          </p:cNvPicPr>
          <p:nvPr/>
        </p:nvPicPr>
        <p:blipFill>
          <a:blip r:embed="rId4"/>
          <a:stretch>
            <a:fillRect/>
          </a:stretch>
        </p:blipFill>
        <p:spPr>
          <a:xfrm>
            <a:off x="304800" y="4267200"/>
            <a:ext cx="7981950" cy="2076450"/>
          </a:xfrm>
          <a:prstGeom prst="rect">
            <a:avLst/>
          </a:prstGeom>
        </p:spPr>
      </p:pic>
    </p:spTree>
    <p:extLst>
      <p:ext uri="{BB962C8B-B14F-4D97-AF65-F5344CB8AC3E}">
        <p14:creationId xmlns:p14="http://schemas.microsoft.com/office/powerpoint/2010/main" val="236113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91</a:t>
            </a:fld>
            <a:endParaRPr lang="en-US"/>
          </a:p>
        </p:txBody>
      </p:sp>
      <p:pic>
        <p:nvPicPr>
          <p:cNvPr id="3" name="Picture 2"/>
          <p:cNvPicPr>
            <a:picLocks noChangeAspect="1"/>
          </p:cNvPicPr>
          <p:nvPr/>
        </p:nvPicPr>
        <p:blipFill>
          <a:blip r:embed="rId2"/>
          <a:stretch>
            <a:fillRect/>
          </a:stretch>
        </p:blipFill>
        <p:spPr>
          <a:xfrm>
            <a:off x="1524000" y="381000"/>
            <a:ext cx="5191125" cy="1924050"/>
          </a:xfrm>
          <a:prstGeom prst="rect">
            <a:avLst/>
          </a:prstGeom>
        </p:spPr>
      </p:pic>
      <p:pic>
        <p:nvPicPr>
          <p:cNvPr id="4" name="Picture 3"/>
          <p:cNvPicPr>
            <a:picLocks noChangeAspect="1"/>
          </p:cNvPicPr>
          <p:nvPr/>
        </p:nvPicPr>
        <p:blipFill>
          <a:blip r:embed="rId3"/>
          <a:stretch>
            <a:fillRect/>
          </a:stretch>
        </p:blipFill>
        <p:spPr>
          <a:xfrm>
            <a:off x="152400" y="2590800"/>
            <a:ext cx="8181975" cy="2838450"/>
          </a:xfrm>
          <a:prstGeom prst="rect">
            <a:avLst/>
          </a:prstGeom>
        </p:spPr>
      </p:pic>
    </p:spTree>
    <p:extLst>
      <p:ext uri="{BB962C8B-B14F-4D97-AF65-F5344CB8AC3E}">
        <p14:creationId xmlns:p14="http://schemas.microsoft.com/office/powerpoint/2010/main" val="50081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92</a:t>
            </a:fld>
            <a:endParaRPr lang="en-US"/>
          </a:p>
        </p:txBody>
      </p:sp>
      <p:pic>
        <p:nvPicPr>
          <p:cNvPr id="3" name="Picture 2"/>
          <p:cNvPicPr>
            <a:picLocks noChangeAspect="1"/>
          </p:cNvPicPr>
          <p:nvPr/>
        </p:nvPicPr>
        <p:blipFill>
          <a:blip r:embed="rId2"/>
          <a:stretch>
            <a:fillRect/>
          </a:stretch>
        </p:blipFill>
        <p:spPr>
          <a:xfrm>
            <a:off x="304800" y="457200"/>
            <a:ext cx="7915275" cy="2219325"/>
          </a:xfrm>
          <a:prstGeom prst="rect">
            <a:avLst/>
          </a:prstGeom>
        </p:spPr>
      </p:pic>
      <p:pic>
        <p:nvPicPr>
          <p:cNvPr id="4" name="Picture 3"/>
          <p:cNvPicPr>
            <a:picLocks noChangeAspect="1"/>
          </p:cNvPicPr>
          <p:nvPr/>
        </p:nvPicPr>
        <p:blipFill>
          <a:blip r:embed="rId3"/>
          <a:stretch>
            <a:fillRect/>
          </a:stretch>
        </p:blipFill>
        <p:spPr>
          <a:xfrm>
            <a:off x="542925" y="3048000"/>
            <a:ext cx="7381875" cy="3209925"/>
          </a:xfrm>
          <a:prstGeom prst="rect">
            <a:avLst/>
          </a:prstGeom>
        </p:spPr>
      </p:pic>
    </p:spTree>
    <p:extLst>
      <p:ext uri="{BB962C8B-B14F-4D97-AF65-F5344CB8AC3E}">
        <p14:creationId xmlns:p14="http://schemas.microsoft.com/office/powerpoint/2010/main" val="405207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93</a:t>
            </a:fld>
            <a:endParaRPr lang="en-US"/>
          </a:p>
        </p:txBody>
      </p:sp>
      <p:pic>
        <p:nvPicPr>
          <p:cNvPr id="3" name="Picture 2"/>
          <p:cNvPicPr>
            <a:picLocks noChangeAspect="1"/>
          </p:cNvPicPr>
          <p:nvPr/>
        </p:nvPicPr>
        <p:blipFill>
          <a:blip r:embed="rId2"/>
          <a:stretch>
            <a:fillRect/>
          </a:stretch>
        </p:blipFill>
        <p:spPr>
          <a:xfrm>
            <a:off x="381000" y="138112"/>
            <a:ext cx="7924800" cy="6581775"/>
          </a:xfrm>
          <a:prstGeom prst="rect">
            <a:avLst/>
          </a:prstGeom>
        </p:spPr>
      </p:pic>
    </p:spTree>
    <p:extLst>
      <p:ext uri="{BB962C8B-B14F-4D97-AF65-F5344CB8AC3E}">
        <p14:creationId xmlns:p14="http://schemas.microsoft.com/office/powerpoint/2010/main" val="151211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94</a:t>
            </a:fld>
            <a:endParaRPr lang="en-US"/>
          </a:p>
        </p:txBody>
      </p:sp>
      <p:pic>
        <p:nvPicPr>
          <p:cNvPr id="3" name="Picture 2"/>
          <p:cNvPicPr>
            <a:picLocks noChangeAspect="1"/>
          </p:cNvPicPr>
          <p:nvPr/>
        </p:nvPicPr>
        <p:blipFill>
          <a:blip r:embed="rId2"/>
          <a:stretch>
            <a:fillRect/>
          </a:stretch>
        </p:blipFill>
        <p:spPr>
          <a:xfrm>
            <a:off x="457200" y="304800"/>
            <a:ext cx="7620000" cy="1666875"/>
          </a:xfrm>
          <a:prstGeom prst="rect">
            <a:avLst/>
          </a:prstGeom>
        </p:spPr>
      </p:pic>
      <p:pic>
        <p:nvPicPr>
          <p:cNvPr id="4" name="Picture 3"/>
          <p:cNvPicPr>
            <a:picLocks noChangeAspect="1"/>
          </p:cNvPicPr>
          <p:nvPr/>
        </p:nvPicPr>
        <p:blipFill>
          <a:blip r:embed="rId3"/>
          <a:stretch>
            <a:fillRect/>
          </a:stretch>
        </p:blipFill>
        <p:spPr>
          <a:xfrm>
            <a:off x="228600" y="2133600"/>
            <a:ext cx="8124825" cy="4572000"/>
          </a:xfrm>
          <a:prstGeom prst="rect">
            <a:avLst/>
          </a:prstGeom>
        </p:spPr>
      </p:pic>
    </p:spTree>
    <p:extLst>
      <p:ext uri="{BB962C8B-B14F-4D97-AF65-F5344CB8AC3E}">
        <p14:creationId xmlns:p14="http://schemas.microsoft.com/office/powerpoint/2010/main" val="214311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95</a:t>
            </a:fld>
            <a:endParaRPr lang="en-US"/>
          </a:p>
        </p:txBody>
      </p:sp>
      <p:pic>
        <p:nvPicPr>
          <p:cNvPr id="3" name="Picture 2"/>
          <p:cNvPicPr>
            <a:picLocks noChangeAspect="1"/>
          </p:cNvPicPr>
          <p:nvPr/>
        </p:nvPicPr>
        <p:blipFill>
          <a:blip r:embed="rId2"/>
          <a:stretch>
            <a:fillRect/>
          </a:stretch>
        </p:blipFill>
        <p:spPr>
          <a:xfrm>
            <a:off x="1371600" y="381000"/>
            <a:ext cx="5438775" cy="1933575"/>
          </a:xfrm>
          <a:prstGeom prst="rect">
            <a:avLst/>
          </a:prstGeom>
        </p:spPr>
      </p:pic>
      <p:pic>
        <p:nvPicPr>
          <p:cNvPr id="4" name="Picture 3"/>
          <p:cNvPicPr>
            <a:picLocks noChangeAspect="1"/>
          </p:cNvPicPr>
          <p:nvPr/>
        </p:nvPicPr>
        <p:blipFill>
          <a:blip r:embed="rId3"/>
          <a:stretch>
            <a:fillRect/>
          </a:stretch>
        </p:blipFill>
        <p:spPr>
          <a:xfrm>
            <a:off x="762000" y="2486025"/>
            <a:ext cx="7362825" cy="2085975"/>
          </a:xfrm>
          <a:prstGeom prst="rect">
            <a:avLst/>
          </a:prstGeom>
        </p:spPr>
      </p:pic>
      <p:pic>
        <p:nvPicPr>
          <p:cNvPr id="5" name="Picture 4"/>
          <p:cNvPicPr>
            <a:picLocks noChangeAspect="1"/>
          </p:cNvPicPr>
          <p:nvPr/>
        </p:nvPicPr>
        <p:blipFill>
          <a:blip r:embed="rId4"/>
          <a:stretch>
            <a:fillRect/>
          </a:stretch>
        </p:blipFill>
        <p:spPr>
          <a:xfrm>
            <a:off x="990600" y="4895850"/>
            <a:ext cx="6886575" cy="1047750"/>
          </a:xfrm>
          <a:prstGeom prst="rect">
            <a:avLst/>
          </a:prstGeom>
        </p:spPr>
      </p:pic>
    </p:spTree>
    <p:extLst>
      <p:ext uri="{BB962C8B-B14F-4D97-AF65-F5344CB8AC3E}">
        <p14:creationId xmlns:p14="http://schemas.microsoft.com/office/powerpoint/2010/main" val="244202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96</a:t>
            </a:fld>
            <a:endParaRPr lang="en-US"/>
          </a:p>
        </p:txBody>
      </p:sp>
      <p:pic>
        <p:nvPicPr>
          <p:cNvPr id="3" name="Picture 2"/>
          <p:cNvPicPr>
            <a:picLocks noChangeAspect="1"/>
          </p:cNvPicPr>
          <p:nvPr/>
        </p:nvPicPr>
        <p:blipFill>
          <a:blip r:embed="rId2"/>
          <a:stretch>
            <a:fillRect/>
          </a:stretch>
        </p:blipFill>
        <p:spPr>
          <a:xfrm>
            <a:off x="1676400" y="457200"/>
            <a:ext cx="4048125" cy="2066925"/>
          </a:xfrm>
          <a:prstGeom prst="rect">
            <a:avLst/>
          </a:prstGeom>
        </p:spPr>
      </p:pic>
      <p:pic>
        <p:nvPicPr>
          <p:cNvPr id="4" name="Picture 3"/>
          <p:cNvPicPr>
            <a:picLocks noChangeAspect="1"/>
          </p:cNvPicPr>
          <p:nvPr/>
        </p:nvPicPr>
        <p:blipFill>
          <a:blip r:embed="rId3"/>
          <a:stretch>
            <a:fillRect/>
          </a:stretch>
        </p:blipFill>
        <p:spPr>
          <a:xfrm>
            <a:off x="1066800" y="2781300"/>
            <a:ext cx="6715125" cy="2400300"/>
          </a:xfrm>
          <a:prstGeom prst="rect">
            <a:avLst/>
          </a:prstGeom>
        </p:spPr>
      </p:pic>
      <p:pic>
        <p:nvPicPr>
          <p:cNvPr id="5" name="Picture 4"/>
          <p:cNvPicPr>
            <a:picLocks noChangeAspect="1"/>
          </p:cNvPicPr>
          <p:nvPr/>
        </p:nvPicPr>
        <p:blipFill>
          <a:blip r:embed="rId4"/>
          <a:stretch>
            <a:fillRect/>
          </a:stretch>
        </p:blipFill>
        <p:spPr>
          <a:xfrm>
            <a:off x="1828800" y="5505450"/>
            <a:ext cx="5391150" cy="742950"/>
          </a:xfrm>
          <a:prstGeom prst="rect">
            <a:avLst/>
          </a:prstGeom>
        </p:spPr>
      </p:pic>
    </p:spTree>
    <p:extLst>
      <p:ext uri="{BB962C8B-B14F-4D97-AF65-F5344CB8AC3E}">
        <p14:creationId xmlns:p14="http://schemas.microsoft.com/office/powerpoint/2010/main" val="345949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97</a:t>
            </a:fld>
            <a:endParaRPr lang="en-US"/>
          </a:p>
        </p:txBody>
      </p:sp>
      <p:pic>
        <p:nvPicPr>
          <p:cNvPr id="3" name="Picture 2"/>
          <p:cNvPicPr>
            <a:picLocks noChangeAspect="1"/>
          </p:cNvPicPr>
          <p:nvPr/>
        </p:nvPicPr>
        <p:blipFill>
          <a:blip r:embed="rId2"/>
          <a:stretch>
            <a:fillRect/>
          </a:stretch>
        </p:blipFill>
        <p:spPr>
          <a:xfrm>
            <a:off x="1828800" y="342900"/>
            <a:ext cx="3829050" cy="1714500"/>
          </a:xfrm>
          <a:prstGeom prst="rect">
            <a:avLst/>
          </a:prstGeom>
        </p:spPr>
      </p:pic>
      <p:pic>
        <p:nvPicPr>
          <p:cNvPr id="4" name="Picture 3"/>
          <p:cNvPicPr>
            <a:picLocks noChangeAspect="1"/>
          </p:cNvPicPr>
          <p:nvPr/>
        </p:nvPicPr>
        <p:blipFill>
          <a:blip r:embed="rId3"/>
          <a:stretch>
            <a:fillRect/>
          </a:stretch>
        </p:blipFill>
        <p:spPr>
          <a:xfrm>
            <a:off x="381000" y="2286000"/>
            <a:ext cx="7610475" cy="4210050"/>
          </a:xfrm>
          <a:prstGeom prst="rect">
            <a:avLst/>
          </a:prstGeom>
        </p:spPr>
      </p:pic>
    </p:spTree>
    <p:extLst>
      <p:ext uri="{BB962C8B-B14F-4D97-AF65-F5344CB8AC3E}">
        <p14:creationId xmlns:p14="http://schemas.microsoft.com/office/powerpoint/2010/main" val="194235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98</a:t>
            </a:fld>
            <a:endParaRPr lang="en-US"/>
          </a:p>
        </p:txBody>
      </p:sp>
      <p:pic>
        <p:nvPicPr>
          <p:cNvPr id="3" name="Picture 2"/>
          <p:cNvPicPr>
            <a:picLocks noChangeAspect="1"/>
          </p:cNvPicPr>
          <p:nvPr/>
        </p:nvPicPr>
        <p:blipFill>
          <a:blip r:embed="rId2"/>
          <a:stretch>
            <a:fillRect/>
          </a:stretch>
        </p:blipFill>
        <p:spPr>
          <a:xfrm>
            <a:off x="742950" y="381000"/>
            <a:ext cx="6419850" cy="1685925"/>
          </a:xfrm>
          <a:prstGeom prst="rect">
            <a:avLst/>
          </a:prstGeom>
        </p:spPr>
      </p:pic>
      <p:pic>
        <p:nvPicPr>
          <p:cNvPr id="4" name="Picture 3"/>
          <p:cNvPicPr>
            <a:picLocks noChangeAspect="1"/>
          </p:cNvPicPr>
          <p:nvPr/>
        </p:nvPicPr>
        <p:blipFill>
          <a:blip r:embed="rId3"/>
          <a:stretch>
            <a:fillRect/>
          </a:stretch>
        </p:blipFill>
        <p:spPr>
          <a:xfrm>
            <a:off x="685800" y="2209800"/>
            <a:ext cx="7086600" cy="1943100"/>
          </a:xfrm>
          <a:prstGeom prst="rect">
            <a:avLst/>
          </a:prstGeom>
        </p:spPr>
      </p:pic>
      <p:pic>
        <p:nvPicPr>
          <p:cNvPr id="5" name="Picture 4"/>
          <p:cNvPicPr>
            <a:picLocks noChangeAspect="1"/>
          </p:cNvPicPr>
          <p:nvPr/>
        </p:nvPicPr>
        <p:blipFill>
          <a:blip r:embed="rId4"/>
          <a:stretch>
            <a:fillRect/>
          </a:stretch>
        </p:blipFill>
        <p:spPr>
          <a:xfrm>
            <a:off x="990600" y="4229100"/>
            <a:ext cx="6981825" cy="2400300"/>
          </a:xfrm>
          <a:prstGeom prst="rect">
            <a:avLst/>
          </a:prstGeom>
        </p:spPr>
      </p:pic>
    </p:spTree>
    <p:extLst>
      <p:ext uri="{BB962C8B-B14F-4D97-AF65-F5344CB8AC3E}">
        <p14:creationId xmlns:p14="http://schemas.microsoft.com/office/powerpoint/2010/main" val="334254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BA01C20-091A-4197-A9FB-750B40AF1EC6}" type="slidenum">
              <a:rPr lang="en-US" smtClean="0"/>
              <a:pPr>
                <a:defRPr/>
              </a:pPr>
              <a:t>99</a:t>
            </a:fld>
            <a:endParaRPr lang="en-US"/>
          </a:p>
        </p:txBody>
      </p:sp>
      <p:pic>
        <p:nvPicPr>
          <p:cNvPr id="3" name="Picture 2"/>
          <p:cNvPicPr>
            <a:picLocks noChangeAspect="1"/>
          </p:cNvPicPr>
          <p:nvPr/>
        </p:nvPicPr>
        <p:blipFill>
          <a:blip r:embed="rId2"/>
          <a:stretch>
            <a:fillRect/>
          </a:stretch>
        </p:blipFill>
        <p:spPr>
          <a:xfrm>
            <a:off x="1524000" y="381000"/>
            <a:ext cx="5181600" cy="1943100"/>
          </a:xfrm>
          <a:prstGeom prst="rect">
            <a:avLst/>
          </a:prstGeom>
        </p:spPr>
      </p:pic>
      <p:pic>
        <p:nvPicPr>
          <p:cNvPr id="4" name="Picture 3"/>
          <p:cNvPicPr>
            <a:picLocks noChangeAspect="1"/>
          </p:cNvPicPr>
          <p:nvPr/>
        </p:nvPicPr>
        <p:blipFill>
          <a:blip r:embed="rId3"/>
          <a:stretch>
            <a:fillRect/>
          </a:stretch>
        </p:blipFill>
        <p:spPr>
          <a:xfrm>
            <a:off x="990600" y="2590800"/>
            <a:ext cx="6810375" cy="3143250"/>
          </a:xfrm>
          <a:prstGeom prst="rect">
            <a:avLst/>
          </a:prstGeom>
        </p:spPr>
      </p:pic>
    </p:spTree>
    <p:extLst>
      <p:ext uri="{BB962C8B-B14F-4D97-AF65-F5344CB8AC3E}">
        <p14:creationId xmlns:p14="http://schemas.microsoft.com/office/powerpoint/2010/main" val="145834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6592369</TotalTime>
  <Words>3223</Words>
  <Application>Microsoft Office PowerPoint</Application>
  <PresentationFormat>On-screen Show (4:3)</PresentationFormat>
  <Paragraphs>639</Paragraphs>
  <Slides>149</Slides>
  <Notes>4</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149</vt:i4>
      </vt:variant>
    </vt:vector>
  </HeadingPairs>
  <TitlesOfParts>
    <vt:vector size="161" baseType="lpstr">
      <vt:lpstr>Arial</vt:lpstr>
      <vt:lpstr>Arial Rounded MT Bold</vt:lpstr>
      <vt:lpstr>Calibri</vt:lpstr>
      <vt:lpstr>Cambria Math</vt:lpstr>
      <vt:lpstr>Gautami</vt:lpstr>
      <vt:lpstr>Symbol</vt:lpstr>
      <vt:lpstr>Times New Roman</vt:lpstr>
      <vt:lpstr>Trebuchet MS</vt:lpstr>
      <vt:lpstr>Wingdings</vt:lpstr>
      <vt:lpstr>Wingdings 3</vt:lpstr>
      <vt:lpstr>Facet</vt:lpstr>
      <vt:lpstr>Equation</vt:lpstr>
      <vt:lpstr>LINEAR  ALGEBRA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of Equivalent transfer function Based PI/PID Controller for MIMO Processes</dc:title>
  <dc:creator>FOR ALL</dc:creator>
  <cp:lastModifiedBy>Welcome</cp:lastModifiedBy>
  <cp:revision>794</cp:revision>
  <dcterms:created xsi:type="dcterms:W3CDTF">2006-08-16T00:00:00Z</dcterms:created>
  <dcterms:modified xsi:type="dcterms:W3CDTF">2023-07-02T17:12:58Z</dcterms:modified>
</cp:coreProperties>
</file>